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sldIdLst>
    <p:sldId id="262" r:id="rId5"/>
    <p:sldId id="260" r:id="rId6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DE7"/>
    <a:srgbClr val="C2F1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58"/>
    <p:restoredTop sz="94658"/>
  </p:normalViewPr>
  <p:slideViewPr>
    <p:cSldViewPr snapToGrid="0">
      <p:cViewPr>
        <p:scale>
          <a:sx n="169" d="100"/>
          <a:sy n="169" d="100"/>
        </p:scale>
        <p:origin x="1072" y="-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wood Madden, Andy" userId="41e1b1ce-1178-43b6-a58e-714302502487" providerId="ADAL" clId="{C06D2DDF-952D-5B48-97FF-3CD968D49803}"/>
    <pc:docChg chg="delSld">
      <pc:chgData name="Elwood Madden, Andy" userId="41e1b1ce-1178-43b6-a58e-714302502487" providerId="ADAL" clId="{C06D2DDF-952D-5B48-97FF-3CD968D49803}" dt="2026-10-16T16:58:01.444" v="3" actId="2696"/>
      <pc:docMkLst>
        <pc:docMk/>
      </pc:docMkLst>
      <pc:sldChg chg="del">
        <pc:chgData name="Elwood Madden, Andy" userId="41e1b1ce-1178-43b6-a58e-714302502487" providerId="ADAL" clId="{C06D2DDF-952D-5B48-97FF-3CD968D49803}" dt="2026-10-16T16:55:28.502" v="0" actId="2696"/>
        <pc:sldMkLst>
          <pc:docMk/>
          <pc:sldMk cId="1613192770" sldId="256"/>
        </pc:sldMkLst>
      </pc:sldChg>
      <pc:sldChg chg="del">
        <pc:chgData name="Elwood Madden, Andy" userId="41e1b1ce-1178-43b6-a58e-714302502487" providerId="ADAL" clId="{C06D2DDF-952D-5B48-97FF-3CD968D49803}" dt="2026-10-16T16:55:31.154" v="1" actId="2696"/>
        <pc:sldMkLst>
          <pc:docMk/>
          <pc:sldMk cId="2311841671" sldId="261"/>
        </pc:sldMkLst>
      </pc:sldChg>
      <pc:sldChg chg="del">
        <pc:chgData name="Elwood Madden, Andy" userId="41e1b1ce-1178-43b6-a58e-714302502487" providerId="ADAL" clId="{C06D2DDF-952D-5B48-97FF-3CD968D49803}" dt="2026-10-16T16:57:58.824" v="2" actId="2696"/>
        <pc:sldMkLst>
          <pc:docMk/>
          <pc:sldMk cId="3260106194" sldId="263"/>
        </pc:sldMkLst>
      </pc:sldChg>
      <pc:sldChg chg="del">
        <pc:chgData name="Elwood Madden, Andy" userId="41e1b1ce-1178-43b6-a58e-714302502487" providerId="ADAL" clId="{C06D2DDF-952D-5B48-97FF-3CD968D49803}" dt="2026-10-16T16:58:01.444" v="3" actId="2696"/>
        <pc:sldMkLst>
          <pc:docMk/>
          <pc:sldMk cId="2959593465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42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709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2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25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2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404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71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43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65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4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9D7873-4621-CF4F-8437-3E18C6A1DB3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66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96E7174-BA1B-FD09-D362-1EEFA26F0D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004908"/>
              </p:ext>
            </p:extLst>
          </p:nvPr>
        </p:nvGraphicFramePr>
        <p:xfrm>
          <a:off x="252984" y="100353"/>
          <a:ext cx="6352032" cy="4363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4025">
                  <a:extLst>
                    <a:ext uri="{9D8B030D-6E8A-4147-A177-3AD203B41FA5}">
                      <a16:colId xmlns:a16="http://schemas.microsoft.com/office/drawing/2014/main" val="1415085178"/>
                    </a:ext>
                  </a:extLst>
                </a:gridCol>
                <a:gridCol w="4888007">
                  <a:extLst>
                    <a:ext uri="{9D8B030D-6E8A-4147-A177-3AD203B41FA5}">
                      <a16:colId xmlns:a16="http://schemas.microsoft.com/office/drawing/2014/main" val="3427699285"/>
                    </a:ext>
                  </a:extLst>
                </a:gridCol>
              </a:tblGrid>
              <a:tr h="23242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</a:rPr>
                        <a:t>NSC-815 Labs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171380539"/>
                  </a:ext>
                </a:extLst>
              </a:tr>
              <a:tr h="6181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Basic TEM operation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Overview of microscope components and vocabulary, how to load a sample into the specimen rod, loading a sample into the microscope, pre-usage checklist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2042779104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Basic TEM alignment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Sample loading, turning on the beam, finding the beam, choosing a CL aperture, alignment steps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445988217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Astigmatism correction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Microscope alignment; how to identify and correct astigmatism (CL and OL); focus, over-focus, and under-focus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3142712355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Bright field imaging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Bright-field and HRTEM imaging on Rio, apertures, metadata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1856942926"/>
                  </a:ext>
                </a:extLst>
              </a:tr>
              <a:tr h="6181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Selected area electron diffraction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Loading DT holder, diffraction mode, beam stop, focusing diffraction pattern, not damaging the phosphor screen or Rio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3777840286"/>
                  </a:ext>
                </a:extLst>
              </a:tr>
              <a:tr h="199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Tilting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Tilting to zone axis, two-beam condition, dark-field TEM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2632625593"/>
                  </a:ext>
                </a:extLst>
              </a:tr>
              <a:tr h="6181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STEM alignment and imaging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ASID mode, focusing and centering the </a:t>
                      </a:r>
                      <a:r>
                        <a:rPr lang="en-US" sz="1100" kern="100" dirty="0" err="1">
                          <a:effectLst/>
                        </a:rPr>
                        <a:t>ronchigram</a:t>
                      </a:r>
                      <a:r>
                        <a:rPr lang="en-US" sz="1100" kern="100" dirty="0">
                          <a:effectLst/>
                        </a:rPr>
                        <a:t>, CL </a:t>
                      </a:r>
                      <a:r>
                        <a:rPr lang="en-US" sz="1100" kern="100" dirty="0" err="1">
                          <a:effectLst/>
                        </a:rPr>
                        <a:t>stig</a:t>
                      </a:r>
                      <a:r>
                        <a:rPr lang="en-US" sz="1100" kern="100" dirty="0">
                          <a:effectLst/>
                        </a:rPr>
                        <a:t>, CL aperture, CBED, HAADF, ABF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3890164653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EDS mapping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Collecting and quantifying EDS maps and “point-and-shoot” EDS spectra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6282376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Energy-filtered imaging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Inserting and aligning the slit, selecting the appropriate dispersion, selecting energy range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390411054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6CBC7EA-D892-32EC-C0C5-84D1817A49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994120"/>
              </p:ext>
            </p:extLst>
          </p:nvPr>
        </p:nvGraphicFramePr>
        <p:xfrm>
          <a:off x="252984" y="4552989"/>
          <a:ext cx="6352032" cy="42701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9798">
                  <a:extLst>
                    <a:ext uri="{9D8B030D-6E8A-4147-A177-3AD203B41FA5}">
                      <a16:colId xmlns:a16="http://schemas.microsoft.com/office/drawing/2014/main" val="2190569686"/>
                    </a:ext>
                  </a:extLst>
                </a:gridCol>
                <a:gridCol w="1189798">
                  <a:extLst>
                    <a:ext uri="{9D8B030D-6E8A-4147-A177-3AD203B41FA5}">
                      <a16:colId xmlns:a16="http://schemas.microsoft.com/office/drawing/2014/main" val="1415085178"/>
                    </a:ext>
                  </a:extLst>
                </a:gridCol>
                <a:gridCol w="3972436">
                  <a:extLst>
                    <a:ext uri="{9D8B030D-6E8A-4147-A177-3AD203B41FA5}">
                      <a16:colId xmlns:a16="http://schemas.microsoft.com/office/drawing/2014/main" val="3427699285"/>
                    </a:ext>
                  </a:extLst>
                </a:gridCol>
              </a:tblGrid>
              <a:tr h="378685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2200FS Training</a:t>
                      </a:r>
                    </a:p>
                  </a:txBody>
                  <a:tcPr marL="68323" marR="68323" marT="0" marB="0" anchor="ctr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200" kern="100" dirty="0">
                        <a:effectLst/>
                        <a:latin typeface="Aptos" panose="020B0004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200" kern="100" dirty="0">
                        <a:effectLst/>
                        <a:latin typeface="Aptos" panose="020B0004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1612521185"/>
                  </a:ext>
                </a:extLst>
              </a:tr>
              <a:tr h="527091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TEM training (bright-field imaging only)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Minimum two 3 </a:t>
                      </a:r>
                      <a:r>
                        <a:rPr lang="en-US" sz="1100" kern="100" dirty="0" err="1"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hr</a:t>
                      </a: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 sessions</a:t>
                      </a: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Basic TEM operation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Overview of microscope components and vocabulary, how to load a sample into the specimen rod, loading a sample into the microscope, pre-usage checklist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1850528919"/>
                  </a:ext>
                </a:extLst>
              </a:tr>
              <a:tr h="378685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Basic TEM alignment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Sample loading, turning on the beam, finding the beam, choosing a CL aperture, alignment steps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445988217"/>
                  </a:ext>
                </a:extLst>
              </a:tr>
              <a:tr h="378685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Astigmatism correction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Microscope alignment; how to identify and correct astigmatism (CL and OL); focus, over-focus, and under-focus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3142712355"/>
                  </a:ext>
                </a:extLst>
              </a:tr>
              <a:tr h="378685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Bright field imaging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Bright-field and HRTEM imaging on Rio, apertures, metadata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1856942926"/>
                  </a:ext>
                </a:extLst>
              </a:tr>
              <a:tr h="572834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SAED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11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hrs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Selected area electron diffraction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Loading DT holder, diffraction mode, beam stop, focusing diffraction pattern, not damaging the phosphor screen or Rio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3777840286"/>
                  </a:ext>
                </a:extLst>
              </a:tr>
              <a:tr h="184536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Tilting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Tilting to zone axis, two-beam condition, dark-field TEM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2632625593"/>
                  </a:ext>
                </a:extLst>
              </a:tr>
              <a:tr h="572834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STEM/EDS or EELS*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Two 2 </a:t>
                      </a:r>
                      <a:r>
                        <a:rPr lang="en-US" sz="11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hr</a:t>
                      </a: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sessions</a:t>
                      </a: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STEM alignment and imaging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ASID mode, focusing and centering the </a:t>
                      </a:r>
                      <a:r>
                        <a:rPr lang="en-US" sz="1100" kern="100" dirty="0" err="1">
                          <a:effectLst/>
                        </a:rPr>
                        <a:t>ronchigram</a:t>
                      </a:r>
                      <a:r>
                        <a:rPr lang="en-US" sz="1100" kern="100" dirty="0">
                          <a:effectLst/>
                        </a:rPr>
                        <a:t>, CL </a:t>
                      </a:r>
                      <a:r>
                        <a:rPr lang="en-US" sz="1100" kern="100" dirty="0" err="1">
                          <a:effectLst/>
                        </a:rPr>
                        <a:t>stig</a:t>
                      </a:r>
                      <a:r>
                        <a:rPr lang="en-US" sz="1100" kern="100" dirty="0">
                          <a:effectLst/>
                        </a:rPr>
                        <a:t>, CL aperture, CBED, HAADF, ABF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3890164653"/>
                  </a:ext>
                </a:extLst>
              </a:tr>
              <a:tr h="378685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*EDS mapping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Collecting and quantifying EDS maps and “point-and-shoot” EDS spectra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6282376"/>
                  </a:ext>
                </a:extLst>
              </a:tr>
              <a:tr h="4425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EFTEM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11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hr</a:t>
                      </a:r>
                      <a:r>
                        <a:rPr lang="en-US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session</a:t>
                      </a: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Energy-filtered imaging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Inserting and aligning the slit, selecting the appropriate dispersion, selecting energy range</a:t>
                      </a:r>
                      <a:endParaRPr lang="en-U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23" marR="68323" marT="0" marB="0"/>
                </a:tc>
                <a:extLst>
                  <a:ext uri="{0D108BD9-81ED-4DB2-BD59-A6C34878D82A}">
                    <a16:rowId xmlns:a16="http://schemas.microsoft.com/office/drawing/2014/main" val="39041105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0677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A825E-9627-5007-AF13-FFCA8800D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FB809-67B5-5A56-2CA8-0938FCF4D7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361512"/>
            <a:ext cx="5829300" cy="601655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chemeClr val="accent6">
                    <a:lumMod val="50000"/>
                  </a:schemeClr>
                </a:solidFill>
              </a:rPr>
              <a:t>MSU Center for Advanced Microscopy:</a:t>
            </a:r>
            <a:br>
              <a:rPr lang="en-US" sz="18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</a:rPr>
              <a:t>2200FS training vs. NSC 815 course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8DF748C-F452-11B1-4BAD-2D759E2C7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347768"/>
              </p:ext>
            </p:extLst>
          </p:nvPr>
        </p:nvGraphicFramePr>
        <p:xfrm>
          <a:off x="405388" y="1005008"/>
          <a:ext cx="6047223" cy="72288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00414">
                  <a:extLst>
                    <a:ext uri="{9D8B030D-6E8A-4147-A177-3AD203B41FA5}">
                      <a16:colId xmlns:a16="http://schemas.microsoft.com/office/drawing/2014/main" val="1479010540"/>
                    </a:ext>
                  </a:extLst>
                </a:gridCol>
                <a:gridCol w="2021305">
                  <a:extLst>
                    <a:ext uri="{9D8B030D-6E8A-4147-A177-3AD203B41FA5}">
                      <a16:colId xmlns:a16="http://schemas.microsoft.com/office/drawing/2014/main" val="2992410097"/>
                    </a:ext>
                  </a:extLst>
                </a:gridCol>
                <a:gridCol w="2525504">
                  <a:extLst>
                    <a:ext uri="{9D8B030D-6E8A-4147-A177-3AD203B41FA5}">
                      <a16:colId xmlns:a16="http://schemas.microsoft.com/office/drawing/2014/main" val="1602929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NSC 815 course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5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$660 for instrument and staff time using our posted hourly rates, higher for advanced techniques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$400 in ‘pre-billed’ funds that can all be used for research during/ after course enrollment semester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056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Hours of hands-on instructor contact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~6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~20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42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Lectures / theory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Reference material and website references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~40 hours of classroom instruction and activities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650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Scope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Basic instrument operation for trainee’s current samples.  Additional advanced analytical modules optional, billed at the assisted rate.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Conceptual,  theoretical, and practical fundamentals of TEM instrumentation, signal generation and detection, electron sources, resolution, qualitative and quantitative X-ray analysis, EDS </a:t>
                      </a:r>
                      <a:r>
                        <a:rPr lang="en-US" sz="1200"/>
                        <a:t>hardware, STEM mode,</a:t>
                      </a:r>
                      <a:r>
                        <a:rPr lang="en-US" sz="1200" dirty="0"/>
                        <a:t> energy-filtered TEM, selected area electron diffraction, analysis, metadata and data presentation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631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Availability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May be started anytime the trainee has research samples ready; subject to staff and instrument availability.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Course runs every fall and spring semester. Typically fills up before the start of the semester so reach out early for </a:t>
                      </a:r>
                      <a:r>
                        <a:rPr lang="en-US" sz="1200"/>
                        <a:t>a spot.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141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Peer interaction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Weekly interactions with students from many departments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7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Outcomes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Following successful checkout, independent basic operation of 2200FS; readiness for more optional advanced training.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Ready to independently use or check out on 2200FS TEM; ability to design and carry out TEM experiments on new types of samples; ability to optimize imaging and analysis with a toolbox of strategies; prepared for careers involving electron microscopy and microanalysis.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0132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9641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8453B"/>
      </a:dk2>
      <a:lt2>
        <a:srgbClr val="EEECE1"/>
      </a:lt2>
      <a:accent1>
        <a:srgbClr val="008208"/>
      </a:accent1>
      <a:accent2>
        <a:srgbClr val="7BBD00"/>
      </a:accent2>
      <a:accent3>
        <a:srgbClr val="9BBB59"/>
      </a:accent3>
      <a:accent4>
        <a:srgbClr val="0B9A6D"/>
      </a:accent4>
      <a:accent5>
        <a:srgbClr val="008934"/>
      </a:accent5>
      <a:accent6>
        <a:srgbClr val="008208"/>
      </a:accent6>
      <a:hlink>
        <a:srgbClr val="0000FF"/>
      </a:hlink>
      <a:folHlink>
        <a:srgbClr val="800080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B161431D70A4FA8C393AA9A8FF6E9" ma:contentTypeVersion="14" ma:contentTypeDescription="Create a new document." ma:contentTypeScope="" ma:versionID="32c43888ad8649258e5d4bb3fa08cee7">
  <xsd:schema xmlns:xsd="http://www.w3.org/2001/XMLSchema" xmlns:xs="http://www.w3.org/2001/XMLSchema" xmlns:p="http://schemas.microsoft.com/office/2006/metadata/properties" xmlns:ns2="244f4d8b-4c47-4328-8088-a0edde759f9c" xmlns:ns3="840a83af-5989-4a11-b220-7042ffa3d2bb" targetNamespace="http://schemas.microsoft.com/office/2006/metadata/properties" ma:root="true" ma:fieldsID="b01ede1119df928d2e83af83a8955d14" ns2:_="" ns3:_="">
    <xsd:import namespace="244f4d8b-4c47-4328-8088-a0edde759f9c"/>
    <xsd:import namespace="840a83af-5989-4a11-b220-7042ffa3d2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4f4d8b-4c47-4328-8088-a0edde759f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ad816ea-8460-453a-b1af-cd753e23c0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a83af-5989-4a11-b220-7042ffa3d2b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b09a0fc-411b-43c8-9bfd-4f536feebad2}" ma:internalName="TaxCatchAll" ma:showField="CatchAllData" ma:web="840a83af-5989-4a11-b220-7042ffa3d2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4f4d8b-4c47-4328-8088-a0edde759f9c">
      <Terms xmlns="http://schemas.microsoft.com/office/infopath/2007/PartnerControls"/>
    </lcf76f155ced4ddcb4097134ff3c332f>
    <TaxCatchAll xmlns="840a83af-5989-4a11-b220-7042ffa3d2bb" xsi:nil="true"/>
    <MediaLengthInSeconds xmlns="244f4d8b-4c47-4328-8088-a0edde759f9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16E6AA-E1FD-4D75-A71C-BE662CBA64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4f4d8b-4c47-4328-8088-a0edde759f9c"/>
    <ds:schemaRef ds:uri="840a83af-5989-4a11-b220-7042ffa3d2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BA8958-05FB-4972-98D8-81A2C9CD83E0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microsoft.com/office/2006/metadata/properties"/>
    <ds:schemaRef ds:uri="http://schemas.openxmlformats.org/package/2006/metadata/core-properties"/>
    <ds:schemaRef ds:uri="840a83af-5989-4a11-b220-7042ffa3d2bb"/>
    <ds:schemaRef ds:uri="244f4d8b-4c47-4328-8088-a0edde759f9c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09A2574-85A2-4436-9B29-8B41A8FA9AC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2177130-642f-41d9-9211-74237ad5687d}" enabled="0" method="" siteId="{22177130-642f-41d9-9211-74237ad568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1586</TotalTime>
  <Words>652</Words>
  <Application>Microsoft Macintosh PowerPoint</Application>
  <PresentationFormat>On-screen Show (4:3)</PresentationFormat>
  <Paragraphs>71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MSU Center for Advanced Microscopy: 2200FS training vs. NSC 815 course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Madden, Andy</dc:creator>
  <cp:lastModifiedBy>Elwood Madden, Andy</cp:lastModifiedBy>
  <cp:revision>21</cp:revision>
  <cp:lastPrinted>2026-07-23T23:18:28Z</cp:lastPrinted>
  <dcterms:created xsi:type="dcterms:W3CDTF">2026-06-23T18:12:02Z</dcterms:created>
  <dcterms:modified xsi:type="dcterms:W3CDTF">2026-10-16T16:58:08Z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0x010100D23B161431D70A4FA8C393AA9A8FF6E9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</Properties>
</file>