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60" r:id="rId5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2D0"/>
    <a:srgbClr val="C2F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58"/>
    <p:restoredTop sz="94658"/>
  </p:normalViewPr>
  <p:slideViewPr>
    <p:cSldViewPr snapToGrid="0">
      <p:cViewPr varScale="1">
        <p:scale>
          <a:sx n="90" d="100"/>
          <a:sy n="90" d="100"/>
        </p:scale>
        <p:origin x="2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wood Madden, Andy" userId="41e1b1ce-1178-43b6-a58e-714302502487" providerId="ADAL" clId="{C06D2DDF-952D-5B48-97FF-3CD968D49803}"/>
    <pc:docChg chg="delSld">
      <pc:chgData name="Elwood Madden, Andy" userId="41e1b1ce-1178-43b6-a58e-714302502487" providerId="ADAL" clId="{C06D2DDF-952D-5B48-97FF-3CD968D49803}" dt="2026-10-16T02:01:32.728" v="1" actId="2696"/>
      <pc:docMkLst>
        <pc:docMk/>
      </pc:docMkLst>
      <pc:sldChg chg="del">
        <pc:chgData name="Elwood Madden, Andy" userId="41e1b1ce-1178-43b6-a58e-714302502487" providerId="ADAL" clId="{C06D2DDF-952D-5B48-97FF-3CD968D49803}" dt="2026-10-16T02:01:32.728" v="1" actId="2696"/>
        <pc:sldMkLst>
          <pc:docMk/>
          <pc:sldMk cId="1613192770" sldId="256"/>
        </pc:sldMkLst>
      </pc:sldChg>
      <pc:sldChg chg="del">
        <pc:chgData name="Elwood Madden, Andy" userId="41e1b1ce-1178-43b6-a58e-714302502487" providerId="ADAL" clId="{C06D2DDF-952D-5B48-97FF-3CD968D49803}" dt="2026-10-16T02:01:31.492" v="0" actId="2696"/>
        <pc:sldMkLst>
          <pc:docMk/>
          <pc:sldMk cId="385078419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0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2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2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2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7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4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6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4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9D7873-4621-CF4F-8437-3E18C6A1DB3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9CDB7C-33CC-DD42-B50F-2990BADF2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6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825E-9627-5007-AF13-FFCA8800D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B809-67B5-5A56-2CA8-0938FCF4D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361512"/>
            <a:ext cx="5829300" cy="60165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  <a:t>MSU Center for Advanced Microscopy:</a:t>
            </a:r>
            <a:b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</a:rPr>
              <a:t>SEM training vs. NSC 820 course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DF748C-F452-11B1-4BAD-2D759E2C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801669"/>
              </p:ext>
            </p:extLst>
          </p:nvPr>
        </p:nvGraphicFramePr>
        <p:xfrm>
          <a:off x="405388" y="1005008"/>
          <a:ext cx="6047223" cy="7777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00414">
                  <a:extLst>
                    <a:ext uri="{9D8B030D-6E8A-4147-A177-3AD203B41FA5}">
                      <a16:colId xmlns:a16="http://schemas.microsoft.com/office/drawing/2014/main" val="1479010540"/>
                    </a:ext>
                  </a:extLst>
                </a:gridCol>
                <a:gridCol w="2021305">
                  <a:extLst>
                    <a:ext uri="{9D8B030D-6E8A-4147-A177-3AD203B41FA5}">
                      <a16:colId xmlns:a16="http://schemas.microsoft.com/office/drawing/2014/main" val="2992410097"/>
                    </a:ext>
                  </a:extLst>
                </a:gridCol>
                <a:gridCol w="2525504">
                  <a:extLst>
                    <a:ext uri="{9D8B030D-6E8A-4147-A177-3AD203B41FA5}">
                      <a16:colId xmlns:a16="http://schemas.microsoft.com/office/drawing/2014/main" val="1602929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NSC 820 course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$400 for instrument and staff time using our posted hourly rates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$400 in ‘pre-billed’ funds that can all be used for research during/ after course enrollment semester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056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Hours of hands-on instructor contact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~7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~16.5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42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Lectures / theory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Reference material and website references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~40 hours of classroom instruction and activities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650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Scope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Basic sample preparation and instrument operation for trainee’s current samples. Other modules optional, billed at the assisted rate.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Conceptual,  theoretical, and practical fundamentals of SEM instrumentation, signal generation and detection, electron sources, resolution, depth of field, changes in accelerating voltage, qualitative and quantitative X-ray analysis , EDS hardware, sample preparation and sample coating, variable pressure, dual-beam FIB-SEM, metadata and data presentation; complementary digital optical microscopy.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631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May be started anytime the trainee has research samples ready; subject to staff and instrument availability.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Course runs every fall and spring semester. Typically fills up before the start of the semester so reach out early for </a:t>
                      </a:r>
                      <a:r>
                        <a:rPr lang="en-US" sz="1200"/>
                        <a:t>a spot.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141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Peer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Weekly interactions with students from many departments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7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/>
                        <a:t>Outcomes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Following successful checkout, Independent basic operation using one  SEM ; readiness for more optional advanced training.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Ready to independently use or check out on standard and hi-res SEMs and digital optical microscope; ability to design and carry out SEM experiments on new types of samples; ability to optimize imaging and analysis with a toolbox of strategies; prepared for careers involving electron microscopy and microanalysis.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0132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641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79d61b-4b86-47a7-a639-c0ca5523c2f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17206742BD1A43923209AAD07A7CC9" ma:contentTypeVersion="11" ma:contentTypeDescription="Create a new document." ma:contentTypeScope="" ma:versionID="d2c7abd78bdc96d052a40ebb23c942d3">
  <xsd:schema xmlns:xsd="http://www.w3.org/2001/XMLSchema" xmlns:xs="http://www.w3.org/2001/XMLSchema" xmlns:p="http://schemas.microsoft.com/office/2006/metadata/properties" xmlns:ns2="fd79d61b-4b86-47a7-a639-c0ca5523c2f2" targetNamespace="http://schemas.microsoft.com/office/2006/metadata/properties" ma:root="true" ma:fieldsID="285dadf2a239098656f1d0f5c958d47f" ns2:_="">
    <xsd:import namespace="fd79d61b-4b86-47a7-a639-c0ca5523c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d61b-4b86-47a7-a639-c0ca5523c2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ad816ea-8460-453a-b1af-cd753e23c0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BA8958-05FB-4972-98D8-81A2C9CD83E0}">
  <ds:schemaRefs>
    <ds:schemaRef ds:uri="http://schemas.openxmlformats.org/package/2006/metadata/core-properties"/>
    <ds:schemaRef ds:uri="fd79d61b-4b86-47a7-a639-c0ca5523c2f2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90F9799-FD63-4364-B39D-8E0C6BDE67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d61b-4b86-47a7-a639-c0ca5523c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09A2574-85A2-4436-9B29-8B41A8FA9AC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285</Words>
  <Application>Microsoft Macintosh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MSU Center for Advanced Microscopy: SEM training vs. NSC 820 course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Madden, Andy</dc:creator>
  <cp:lastModifiedBy>Elwood Madden, Andy</cp:lastModifiedBy>
  <cp:revision>2</cp:revision>
  <cp:lastPrinted>2026-08-20T15:40:09Z</cp:lastPrinted>
  <dcterms:created xsi:type="dcterms:W3CDTF">2026-06-23T18:12:02Z</dcterms:created>
  <dcterms:modified xsi:type="dcterms:W3CDTF">2026-10-16T02:01:39Z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0x010100CF17206742BD1A43923209AAD07A7CC9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