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4"/>
  </p:sldMasterIdLst>
  <p:sldIdLst>
    <p:sldId id="256" r:id="rId5"/>
    <p:sldId id="261" r:id="rId6"/>
  </p:sldIdLst>
  <p:sldSz cx="6858000" cy="9144000" type="screen4x3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F2D0"/>
    <a:srgbClr val="C2F1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658"/>
    <p:restoredTop sz="94658"/>
  </p:normalViewPr>
  <p:slideViewPr>
    <p:cSldViewPr snapToGrid="0">
      <p:cViewPr varScale="1">
        <p:scale>
          <a:sx n="90" d="100"/>
          <a:sy n="90" d="100"/>
        </p:scale>
        <p:origin x="2784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lwood Madden, Andy" userId="41e1b1ce-1178-43b6-a58e-714302502487" providerId="ADAL" clId="{C06D2DDF-952D-5B48-97FF-3CD968D49803}"/>
    <pc:docChg chg="delSld">
      <pc:chgData name="Elwood Madden, Andy" userId="41e1b1ce-1178-43b6-a58e-714302502487" providerId="ADAL" clId="{C06D2DDF-952D-5B48-97FF-3CD968D49803}" dt="2026-10-16T02:01:49.622" v="3" actId="2696"/>
      <pc:docMkLst>
        <pc:docMk/>
      </pc:docMkLst>
      <pc:sldChg chg="del">
        <pc:chgData name="Elwood Madden, Andy" userId="41e1b1ce-1178-43b6-a58e-714302502487" providerId="ADAL" clId="{C06D2DDF-952D-5B48-97FF-3CD968D49803}" dt="2026-10-16T02:00:42.390" v="0" actId="2696"/>
        <pc:sldMkLst>
          <pc:docMk/>
          <pc:sldMk cId="3196698599" sldId="257"/>
        </pc:sldMkLst>
      </pc:sldChg>
      <pc:sldChg chg="del">
        <pc:chgData name="Elwood Madden, Andy" userId="41e1b1ce-1178-43b6-a58e-714302502487" providerId="ADAL" clId="{C06D2DDF-952D-5B48-97FF-3CD968D49803}" dt="2026-10-16T02:00:42.984" v="1" actId="2696"/>
        <pc:sldMkLst>
          <pc:docMk/>
          <pc:sldMk cId="729223351" sldId="258"/>
        </pc:sldMkLst>
      </pc:sldChg>
      <pc:sldChg chg="del">
        <pc:chgData name="Elwood Madden, Andy" userId="41e1b1ce-1178-43b6-a58e-714302502487" providerId="ADAL" clId="{C06D2DDF-952D-5B48-97FF-3CD968D49803}" dt="2026-10-16T02:00:45.268" v="2" actId="2696"/>
        <pc:sldMkLst>
          <pc:docMk/>
          <pc:sldMk cId="2164245577" sldId="259"/>
        </pc:sldMkLst>
      </pc:sldChg>
      <pc:sldChg chg="del">
        <pc:chgData name="Elwood Madden, Andy" userId="41e1b1ce-1178-43b6-a58e-714302502487" providerId="ADAL" clId="{C06D2DDF-952D-5B48-97FF-3CD968D49803}" dt="2026-10-16T02:01:49.622" v="3" actId="2696"/>
        <pc:sldMkLst>
          <pc:docMk/>
          <pc:sldMk cId="3119641005" sldId="260"/>
        </pc:sldMkLst>
      </pc:sldChg>
    </pc:docChg>
  </pc:docChgLst>
  <pc:docChgLst>
    <pc:chgData name="Elwood Madden, Andy" userId="41e1b1ce-1178-43b6-a58e-714302502487" providerId="ADAL" clId="{AD749B28-F63A-482D-B8B7-3C05A21F28CD}"/>
    <pc:docChg chg="custSel addSld modSld">
      <pc:chgData name="Elwood Madden, Andy" userId="41e1b1ce-1178-43b6-a58e-714302502487" providerId="ADAL" clId="{AD749B28-F63A-482D-B8B7-3C05A21F28CD}" dt="2026-10-02T13:47:28.989" v="45" actId="20577"/>
      <pc:docMkLst>
        <pc:docMk/>
      </pc:docMkLst>
      <pc:sldChg chg="modSp mod">
        <pc:chgData name="Elwood Madden, Andy" userId="41e1b1ce-1178-43b6-a58e-714302502487" providerId="ADAL" clId="{AD749B28-F63A-482D-B8B7-3C05A21F28CD}" dt="2026-10-02T13:47:21.212" v="25" actId="20577"/>
        <pc:sldMkLst>
          <pc:docMk/>
          <pc:sldMk cId="1613192770" sldId="256"/>
        </pc:sldMkLst>
        <pc:spChg chg="mod">
          <ac:chgData name="Elwood Madden, Andy" userId="41e1b1ce-1178-43b6-a58e-714302502487" providerId="ADAL" clId="{AD749B28-F63A-482D-B8B7-3C05A21F28CD}" dt="2026-10-02T13:47:21.212" v="25" actId="20577"/>
          <ac:spMkLst>
            <pc:docMk/>
            <pc:sldMk cId="1613192770" sldId="256"/>
            <ac:spMk id="10" creationId="{6C7B56F8-1D83-3FB2-4A08-E8F1DAAEEA7C}"/>
          </ac:spMkLst>
        </pc:spChg>
      </pc:sldChg>
      <pc:sldChg chg="delSp modSp add mod">
        <pc:chgData name="Elwood Madden, Andy" userId="41e1b1ce-1178-43b6-a58e-714302502487" providerId="ADAL" clId="{AD749B28-F63A-482D-B8B7-3C05A21F28CD}" dt="2026-10-02T13:47:28.989" v="45" actId="20577"/>
        <pc:sldMkLst>
          <pc:docMk/>
          <pc:sldMk cId="385078419" sldId="261"/>
        </pc:sldMkLst>
        <pc:spChg chg="mod">
          <ac:chgData name="Elwood Madden, Andy" userId="41e1b1ce-1178-43b6-a58e-714302502487" providerId="ADAL" clId="{AD749B28-F63A-482D-B8B7-3C05A21F28CD}" dt="2026-10-02T13:46:27.848" v="8" actId="20577"/>
          <ac:spMkLst>
            <pc:docMk/>
            <pc:sldMk cId="385078419" sldId="261"/>
            <ac:spMk id="2" creationId="{03E14E66-E1BF-0CB6-AAD5-31F32FB2E591}"/>
          </ac:spMkLst>
        </pc:spChg>
        <pc:spChg chg="mod">
          <ac:chgData name="Elwood Madden, Andy" userId="41e1b1ce-1178-43b6-a58e-714302502487" providerId="ADAL" clId="{AD749B28-F63A-482D-B8B7-3C05A21F28CD}" dt="2026-10-02T13:46:35.780" v="10" actId="20577"/>
          <ac:spMkLst>
            <pc:docMk/>
            <pc:sldMk cId="385078419" sldId="261"/>
            <ac:spMk id="4" creationId="{EC21055B-8A46-9D1C-5C87-D020A8F65002}"/>
          </ac:spMkLst>
        </pc:spChg>
        <pc:spChg chg="mod">
          <ac:chgData name="Elwood Madden, Andy" userId="41e1b1ce-1178-43b6-a58e-714302502487" providerId="ADAL" clId="{AD749B28-F63A-482D-B8B7-3C05A21F28CD}" dt="2026-10-02T13:46:57.607" v="14" actId="1076"/>
          <ac:spMkLst>
            <pc:docMk/>
            <pc:sldMk cId="385078419" sldId="261"/>
            <ac:spMk id="7" creationId="{C0957326-F8A8-037B-7431-60C5D8EAA60D}"/>
          </ac:spMkLst>
        </pc:spChg>
        <pc:spChg chg="mod">
          <ac:chgData name="Elwood Madden, Andy" userId="41e1b1ce-1178-43b6-a58e-714302502487" providerId="ADAL" clId="{AD749B28-F63A-482D-B8B7-3C05A21F28CD}" dt="2026-10-02T13:46:59.807" v="15" actId="1076"/>
          <ac:spMkLst>
            <pc:docMk/>
            <pc:sldMk cId="385078419" sldId="261"/>
            <ac:spMk id="9" creationId="{EB9D8E88-4B5C-7CFB-2F92-24FDFC3A5587}"/>
          </ac:spMkLst>
        </pc:spChg>
        <pc:spChg chg="mod">
          <ac:chgData name="Elwood Madden, Andy" userId="41e1b1ce-1178-43b6-a58e-714302502487" providerId="ADAL" clId="{AD749B28-F63A-482D-B8B7-3C05A21F28CD}" dt="2026-10-02T13:47:28.989" v="45" actId="20577"/>
          <ac:spMkLst>
            <pc:docMk/>
            <pc:sldMk cId="385078419" sldId="261"/>
            <ac:spMk id="10" creationId="{06E15B8D-0C97-5619-CD97-ECA9CA4F63CA}"/>
          </ac:spMkLst>
        </pc:spChg>
        <pc:spChg chg="mod">
          <ac:chgData name="Elwood Madden, Andy" userId="41e1b1ce-1178-43b6-a58e-714302502487" providerId="ADAL" clId="{AD749B28-F63A-482D-B8B7-3C05A21F28CD}" dt="2026-10-02T13:46:43.781" v="12" actId="20577"/>
          <ac:spMkLst>
            <pc:docMk/>
            <pc:sldMk cId="385078419" sldId="261"/>
            <ac:spMk id="12" creationId="{45A0B8F7-DB95-23D6-6A94-32595ACFA326}"/>
          </ac:spMkLst>
        </pc:spChg>
        <pc:spChg chg="mod">
          <ac:chgData name="Elwood Madden, Andy" userId="41e1b1ce-1178-43b6-a58e-714302502487" providerId="ADAL" clId="{AD749B28-F63A-482D-B8B7-3C05A21F28CD}" dt="2026-10-02T13:47:03.387" v="16" actId="1076"/>
          <ac:spMkLst>
            <pc:docMk/>
            <pc:sldMk cId="385078419" sldId="261"/>
            <ac:spMk id="41" creationId="{381A5C20-84DD-E665-6980-F2677D99E497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D7873-4621-CF4F-8437-3E18C6A1DB34}" type="datetimeFigureOut">
              <a:rPr lang="en-US" smtClean="0"/>
              <a:t>10/15/26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CDB7C-33CC-DD42-B50F-2990BADF23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6360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D7873-4621-CF4F-8437-3E18C6A1DB34}" type="datetimeFigureOut">
              <a:rPr lang="en-US" smtClean="0"/>
              <a:t>10/15/26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CDB7C-33CC-DD42-B50F-2990BADF23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04424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D7873-4621-CF4F-8437-3E18C6A1DB34}" type="datetimeFigureOut">
              <a:rPr lang="en-US" smtClean="0"/>
              <a:t>10/15/26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CDB7C-33CC-DD42-B50F-2990BADF23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47092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D7873-4621-CF4F-8437-3E18C6A1DB34}" type="datetimeFigureOut">
              <a:rPr lang="en-US" smtClean="0"/>
              <a:t>10/15/26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CDB7C-33CC-DD42-B50F-2990BADF23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57238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5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D7873-4621-CF4F-8437-3E18C6A1DB34}" type="datetimeFigureOut">
              <a:rPr lang="en-US" smtClean="0"/>
              <a:t>10/15/26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CDB7C-33CC-DD42-B50F-2990BADF23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4253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D7873-4621-CF4F-8437-3E18C6A1DB34}" type="datetimeFigureOut">
              <a:rPr lang="en-US" smtClean="0"/>
              <a:t>10/15/26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CDB7C-33CC-DD42-B50F-2990BADF23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51201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D7873-4621-CF4F-8437-3E18C6A1DB34}" type="datetimeFigureOut">
              <a:rPr lang="en-US" smtClean="0"/>
              <a:t>10/15/26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CDB7C-33CC-DD42-B50F-2990BADF23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74045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8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D7873-4621-CF4F-8437-3E18C6A1DB34}" type="datetimeFigureOut">
              <a:rPr lang="en-US" smtClean="0"/>
              <a:t>10/15/26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CDB7C-33CC-DD42-B50F-2990BADF23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00719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8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D7873-4621-CF4F-8437-3E18C6A1DB34}" type="datetimeFigureOut">
              <a:rPr lang="en-US" smtClean="0"/>
              <a:t>10/15/26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CDB7C-33CC-DD42-B50F-2990BADF23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71433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D7873-4621-CF4F-8437-3E18C6A1DB34}" type="datetimeFigureOut">
              <a:rPr lang="en-US" smtClean="0"/>
              <a:t>10/15/26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CDB7C-33CC-DD42-B50F-2990BADF23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74652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3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3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D7873-4621-CF4F-8437-3E18C6A1DB34}" type="datetimeFigureOut">
              <a:rPr lang="en-US" smtClean="0"/>
              <a:t>10/15/26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CDB7C-33CC-DD42-B50F-2990BADF23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84475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5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7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29D7873-4621-CF4F-8437-3E18C6A1DB34}" type="datetimeFigureOut">
              <a:rPr lang="en-US" smtClean="0"/>
              <a:t>10/15/26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49CDB7C-33CC-DD42-B50F-2990BADF23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39667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cam.msu.edu/Resources/techniques.aspx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cam.msu.edu/Resources/techniques.aspx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B68BAAC-F0AB-3419-AAD6-C6D93D6BBC01}"/>
              </a:ext>
            </a:extLst>
          </p:cNvPr>
          <p:cNvSpPr/>
          <p:nvPr/>
        </p:nvSpPr>
        <p:spPr>
          <a:xfrm>
            <a:off x="-142086" y="865275"/>
            <a:ext cx="7142172" cy="85353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A739F20-4921-20A3-0F18-08FE254365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07095" y="833545"/>
            <a:ext cx="3489233" cy="925566"/>
          </a:xfrm>
          <a:ln>
            <a:noFill/>
          </a:ln>
        </p:spPr>
        <p:txBody>
          <a:bodyPr anchor="ctr">
            <a:noAutofit/>
          </a:bodyPr>
          <a:lstStyle/>
          <a:p>
            <a:r>
              <a:rPr lang="en-US" sz="2500" b="1" dirty="0">
                <a:solidFill>
                  <a:schemeClr val="accent6">
                    <a:lumMod val="50000"/>
                  </a:schemeClr>
                </a:solidFill>
                <a:latin typeface="Metropolis Extra Bold" panose="00000900000000000000" pitchFamily="2" charset="0"/>
                <a:cs typeface="Arial" panose="020B0604020202020204" pitchFamily="34" charset="0"/>
              </a:rPr>
              <a:t>SEM training process </a:t>
            </a:r>
            <a:br>
              <a:rPr lang="en-US" sz="2500" b="1" dirty="0">
                <a:solidFill>
                  <a:schemeClr val="accent6">
                    <a:lumMod val="50000"/>
                  </a:schemeClr>
                </a:solidFill>
                <a:latin typeface="Metropolis Extra Bold" panose="00000900000000000000" pitchFamily="2" charset="0"/>
                <a:cs typeface="Arial" panose="020B0604020202020204" pitchFamily="34" charset="0"/>
              </a:rPr>
            </a:br>
            <a:r>
              <a:rPr lang="en-US" sz="2500" b="1" dirty="0">
                <a:solidFill>
                  <a:schemeClr val="accent6">
                    <a:lumMod val="50000"/>
                  </a:schemeClr>
                </a:solidFill>
                <a:latin typeface="Metropolis Extra Bold" panose="00000900000000000000" pitchFamily="2" charset="0"/>
                <a:cs typeface="Arial" panose="020B0604020202020204" pitchFamily="34" charset="0"/>
              </a:rPr>
              <a:t>(Imaging only)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DB1571C-B03D-3C43-CCCF-40D5FC573511}"/>
              </a:ext>
            </a:extLst>
          </p:cNvPr>
          <p:cNvSpPr txBox="1"/>
          <p:nvPr/>
        </p:nvSpPr>
        <p:spPr>
          <a:xfrm>
            <a:off x="507745" y="1620987"/>
            <a:ext cx="2225195" cy="646331"/>
          </a:xfrm>
          <a:prstGeom prst="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3"/>
                </a:solidFill>
              </a:rPr>
              <a:t>Intro to the 6610LV or 7500F (2 hours)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6C320807-B7D3-18CB-949F-08E976193F8B}"/>
              </a:ext>
            </a:extLst>
          </p:cNvPr>
          <p:cNvCxnSpPr>
            <a:cxnSpLocks/>
          </p:cNvCxnSpPr>
          <p:nvPr/>
        </p:nvCxnSpPr>
        <p:spPr>
          <a:xfrm>
            <a:off x="1602053" y="2267318"/>
            <a:ext cx="0" cy="504570"/>
          </a:xfrm>
          <a:prstGeom prst="straightConnector1">
            <a:avLst/>
          </a:prstGeom>
          <a:ln w="76200">
            <a:solidFill>
              <a:schemeClr val="accent3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B2067A9A-4D10-4C05-32C6-9A065E6A0EA3}"/>
              </a:ext>
            </a:extLst>
          </p:cNvPr>
          <p:cNvSpPr txBox="1"/>
          <p:nvPr/>
        </p:nvSpPr>
        <p:spPr>
          <a:xfrm>
            <a:off x="4222389" y="7106057"/>
            <a:ext cx="1828800" cy="707886"/>
          </a:xfrm>
          <a:prstGeom prst="rect">
            <a:avLst/>
          </a:prstGeom>
          <a:solidFill>
            <a:srgbClr val="D9F2D0">
              <a:alpha val="75000"/>
            </a:srgbClr>
          </a:solidFill>
          <a:ln w="19050"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Intro to EDS </a:t>
            </a:r>
          </a:p>
          <a:p>
            <a:pPr algn="ctr"/>
            <a:r>
              <a:rPr lang="en-US" sz="2000" dirty="0"/>
              <a:t>(1.5 hours)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78646C4-6CBF-1761-98A7-0B52D18BC087}"/>
              </a:ext>
            </a:extLst>
          </p:cNvPr>
          <p:cNvSpPr txBox="1"/>
          <p:nvPr/>
        </p:nvSpPr>
        <p:spPr>
          <a:xfrm>
            <a:off x="4222389" y="7971011"/>
            <a:ext cx="1828800" cy="707886"/>
          </a:xfrm>
          <a:prstGeom prst="rect">
            <a:avLst/>
          </a:prstGeom>
          <a:solidFill>
            <a:srgbClr val="D9F2D0">
              <a:alpha val="75000"/>
            </a:srgbClr>
          </a:solidFill>
          <a:ln w="19050"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EDS quant </a:t>
            </a:r>
          </a:p>
          <a:p>
            <a:pPr algn="ctr"/>
            <a:r>
              <a:rPr lang="en-US" sz="2000" dirty="0"/>
              <a:t>(1.5 hours)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BDFBA82-3D0A-8090-76AD-BEDFDF2AAC48}"/>
              </a:ext>
            </a:extLst>
          </p:cNvPr>
          <p:cNvCxnSpPr>
            <a:cxnSpLocks/>
          </p:cNvCxnSpPr>
          <p:nvPr/>
        </p:nvCxnSpPr>
        <p:spPr>
          <a:xfrm>
            <a:off x="852844" y="6229756"/>
            <a:ext cx="2264984" cy="0"/>
          </a:xfrm>
          <a:prstGeom prst="line">
            <a:avLst/>
          </a:prstGeom>
          <a:ln w="76200">
            <a:solidFill>
              <a:srgbClr val="0D351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2F3EAFE4-FD46-0F26-60C1-A1F743D7F50C}"/>
              </a:ext>
            </a:extLst>
          </p:cNvPr>
          <p:cNvSpPr txBox="1"/>
          <p:nvPr/>
        </p:nvSpPr>
        <p:spPr>
          <a:xfrm>
            <a:off x="4222389" y="6241103"/>
            <a:ext cx="1828800" cy="707886"/>
          </a:xfrm>
          <a:prstGeom prst="rect">
            <a:avLst/>
          </a:prstGeom>
          <a:solidFill>
            <a:srgbClr val="D9F2D0">
              <a:alpha val="75000"/>
            </a:srgbClr>
          </a:solidFill>
          <a:ln w="19050"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Low-vac mode </a:t>
            </a:r>
          </a:p>
          <a:p>
            <a:pPr algn="ctr"/>
            <a:r>
              <a:rPr lang="en-US" sz="2000" dirty="0"/>
              <a:t>(2 hours)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C7B56F8-1D83-3FB2-4A08-E8F1DAAEEA7C}"/>
              </a:ext>
            </a:extLst>
          </p:cNvPr>
          <p:cNvSpPr txBox="1"/>
          <p:nvPr/>
        </p:nvSpPr>
        <p:spPr>
          <a:xfrm>
            <a:off x="507745" y="2771888"/>
            <a:ext cx="2225195" cy="584775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Hands on sample prep</a:t>
            </a:r>
          </a:p>
          <a:p>
            <a:pPr algn="ctr"/>
            <a:r>
              <a:rPr lang="en-US" sz="1600" dirty="0"/>
              <a:t>(1 hour or less)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C2F0885-858A-6F3C-CDF4-4A5FE64F8A36}"/>
              </a:ext>
            </a:extLst>
          </p:cNvPr>
          <p:cNvSpPr txBox="1"/>
          <p:nvPr/>
        </p:nvSpPr>
        <p:spPr>
          <a:xfrm>
            <a:off x="507745" y="3867180"/>
            <a:ext cx="2225195" cy="646331"/>
          </a:xfrm>
          <a:prstGeom prst="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3"/>
                </a:solidFill>
              </a:rPr>
              <a:t>User hands-on</a:t>
            </a:r>
          </a:p>
          <a:p>
            <a:pPr algn="ctr"/>
            <a:r>
              <a:rPr lang="en-US" dirty="0">
                <a:solidFill>
                  <a:schemeClr val="accent3"/>
                </a:solidFill>
              </a:rPr>
              <a:t>(2 hours)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A094EE34-F0AF-0706-B4BC-BAADED1DC964}"/>
              </a:ext>
            </a:extLst>
          </p:cNvPr>
          <p:cNvCxnSpPr>
            <a:cxnSpLocks/>
          </p:cNvCxnSpPr>
          <p:nvPr/>
        </p:nvCxnSpPr>
        <p:spPr>
          <a:xfrm>
            <a:off x="11001549" y="2738079"/>
            <a:ext cx="0" cy="1712363"/>
          </a:xfrm>
          <a:prstGeom prst="straightConnector1">
            <a:avLst/>
          </a:prstGeom>
          <a:ln w="76200">
            <a:solidFill>
              <a:schemeClr val="accent3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9F6E1669-3DF0-D9E5-DB09-5F0E54C8EFF7}"/>
              </a:ext>
            </a:extLst>
          </p:cNvPr>
          <p:cNvSpPr txBox="1"/>
          <p:nvPr/>
        </p:nvSpPr>
        <p:spPr>
          <a:xfrm>
            <a:off x="507745" y="5020170"/>
            <a:ext cx="2188619" cy="646331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1"/>
                </a:solidFill>
              </a:rPr>
              <a:t>Supervised start</a:t>
            </a:r>
          </a:p>
          <a:p>
            <a:pPr algn="ctr"/>
            <a:r>
              <a:rPr lang="en-US" dirty="0">
                <a:solidFill>
                  <a:schemeClr val="accent1"/>
                </a:solidFill>
              </a:rPr>
              <a:t>(checkout)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6E5FD4E-A527-9C85-AF10-5CDB44095F1D}"/>
              </a:ext>
            </a:extLst>
          </p:cNvPr>
          <p:cNvSpPr txBox="1"/>
          <p:nvPr/>
        </p:nvSpPr>
        <p:spPr>
          <a:xfrm>
            <a:off x="905416" y="3381131"/>
            <a:ext cx="1597502" cy="461665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i="1" dirty="0"/>
              <a:t>Goal: within 2 weeks of Intro training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BAAE94C-5919-7B40-8ED1-FAC0E06C6DE3}"/>
              </a:ext>
            </a:extLst>
          </p:cNvPr>
          <p:cNvCxnSpPr>
            <a:cxnSpLocks/>
          </p:cNvCxnSpPr>
          <p:nvPr/>
        </p:nvCxnSpPr>
        <p:spPr>
          <a:xfrm>
            <a:off x="8118171" y="4819426"/>
            <a:ext cx="937205" cy="0"/>
          </a:xfrm>
          <a:prstGeom prst="line">
            <a:avLst/>
          </a:prstGeom>
          <a:ln w="76200">
            <a:solidFill>
              <a:srgbClr val="0D351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EA30E789-E88B-059D-9EE4-B93BBD879B01}"/>
              </a:ext>
            </a:extLst>
          </p:cNvPr>
          <p:cNvCxnSpPr>
            <a:cxnSpLocks/>
          </p:cNvCxnSpPr>
          <p:nvPr/>
        </p:nvCxnSpPr>
        <p:spPr>
          <a:xfrm flipV="1">
            <a:off x="8155944" y="3732926"/>
            <a:ext cx="0" cy="1086500"/>
          </a:xfrm>
          <a:prstGeom prst="straightConnector1">
            <a:avLst/>
          </a:prstGeom>
          <a:ln w="76200">
            <a:solidFill>
              <a:schemeClr val="accent3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614D2166-AF15-1D4B-5BC2-29110A8C28E1}"/>
              </a:ext>
            </a:extLst>
          </p:cNvPr>
          <p:cNvCxnSpPr>
            <a:cxnSpLocks/>
          </p:cNvCxnSpPr>
          <p:nvPr/>
        </p:nvCxnSpPr>
        <p:spPr>
          <a:xfrm flipH="1">
            <a:off x="7011548" y="4819426"/>
            <a:ext cx="1101916" cy="0"/>
          </a:xfrm>
          <a:prstGeom prst="straightConnector1">
            <a:avLst/>
          </a:prstGeom>
          <a:ln w="76200">
            <a:solidFill>
              <a:schemeClr val="accent3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FB2F5465-2E57-436B-80AF-9F2541B034FE}"/>
              </a:ext>
            </a:extLst>
          </p:cNvPr>
          <p:cNvSpPr txBox="1"/>
          <p:nvPr/>
        </p:nvSpPr>
        <p:spPr>
          <a:xfrm>
            <a:off x="758137" y="5701292"/>
            <a:ext cx="1687833" cy="461665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i="1" dirty="0"/>
              <a:t>Cleared for independent trial?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D4C5121-7C59-9800-3C19-F2E403269482}"/>
              </a:ext>
            </a:extLst>
          </p:cNvPr>
          <p:cNvSpPr txBox="1"/>
          <p:nvPr/>
        </p:nvSpPr>
        <p:spPr>
          <a:xfrm>
            <a:off x="2124888" y="5933539"/>
            <a:ext cx="831578" cy="276999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FF0000"/>
                </a:solidFill>
              </a:rPr>
              <a:t>NO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6C5D6F2-3150-B940-9853-75E5552950CA}"/>
              </a:ext>
            </a:extLst>
          </p:cNvPr>
          <p:cNvSpPr txBox="1"/>
          <p:nvPr/>
        </p:nvSpPr>
        <p:spPr>
          <a:xfrm>
            <a:off x="758137" y="6357736"/>
            <a:ext cx="831578" cy="276999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accent6">
                    <a:lumMod val="75000"/>
                  </a:schemeClr>
                </a:solidFill>
              </a:rPr>
              <a:t>YES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41CC919-D227-22A2-D60C-79AEE7728A24}"/>
              </a:ext>
            </a:extLst>
          </p:cNvPr>
          <p:cNvSpPr txBox="1"/>
          <p:nvPr/>
        </p:nvSpPr>
        <p:spPr>
          <a:xfrm>
            <a:off x="507743" y="6742597"/>
            <a:ext cx="2188619" cy="646331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1"/>
                </a:solidFill>
              </a:rPr>
              <a:t>Regular hours independent use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AB1D301-0EA8-048C-7374-BCDAB334EB20}"/>
              </a:ext>
            </a:extLst>
          </p:cNvPr>
          <p:cNvSpPr txBox="1"/>
          <p:nvPr/>
        </p:nvSpPr>
        <p:spPr>
          <a:xfrm>
            <a:off x="1399788" y="7966655"/>
            <a:ext cx="2225195" cy="707886"/>
          </a:xfrm>
          <a:prstGeom prst="rect">
            <a:avLst/>
          </a:prstGeom>
          <a:solidFill>
            <a:srgbClr val="D9F2D0"/>
          </a:solidFill>
          <a:ln w="19050"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Image optimizing</a:t>
            </a:r>
          </a:p>
          <a:p>
            <a:pPr algn="ctr"/>
            <a:r>
              <a:rPr lang="en-US" sz="2000" dirty="0"/>
              <a:t>(2 hours)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ACBFBEDA-82F6-6265-00D2-1BAD978DC792}"/>
              </a:ext>
            </a:extLst>
          </p:cNvPr>
          <p:cNvCxnSpPr>
            <a:cxnSpLocks/>
          </p:cNvCxnSpPr>
          <p:nvPr/>
        </p:nvCxnSpPr>
        <p:spPr>
          <a:xfrm flipH="1">
            <a:off x="2715488" y="4218265"/>
            <a:ext cx="415789" cy="0"/>
          </a:xfrm>
          <a:prstGeom prst="straightConnector1">
            <a:avLst/>
          </a:prstGeom>
          <a:ln w="76200">
            <a:solidFill>
              <a:schemeClr val="accent3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28F30D4B-66F0-A962-4BF7-E3D8BFB7F7C0}"/>
              </a:ext>
            </a:extLst>
          </p:cNvPr>
          <p:cNvCxnSpPr>
            <a:cxnSpLocks/>
          </p:cNvCxnSpPr>
          <p:nvPr/>
        </p:nvCxnSpPr>
        <p:spPr>
          <a:xfrm flipV="1">
            <a:off x="8163717" y="1388798"/>
            <a:ext cx="0" cy="1699663"/>
          </a:xfrm>
          <a:prstGeom prst="straightConnector1">
            <a:avLst/>
          </a:prstGeom>
          <a:ln w="76200">
            <a:solidFill>
              <a:schemeClr val="accent3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F05B58FA-4716-18B2-F535-E20DC4C00A78}"/>
              </a:ext>
            </a:extLst>
          </p:cNvPr>
          <p:cNvSpPr txBox="1"/>
          <p:nvPr/>
        </p:nvSpPr>
        <p:spPr>
          <a:xfrm>
            <a:off x="1440637" y="6318400"/>
            <a:ext cx="1741161" cy="461665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i="1" dirty="0"/>
              <a:t>If more than </a:t>
            </a:r>
          </a:p>
          <a:p>
            <a:pPr algn="ctr"/>
            <a:r>
              <a:rPr lang="en-US" sz="1200" i="1" dirty="0"/>
              <a:t>2 months w/o use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8AC52F15-5226-2123-B7A6-DB7A08CE8A76}"/>
              </a:ext>
            </a:extLst>
          </p:cNvPr>
          <p:cNvCxnSpPr>
            <a:cxnSpLocks/>
          </p:cNvCxnSpPr>
          <p:nvPr/>
        </p:nvCxnSpPr>
        <p:spPr>
          <a:xfrm>
            <a:off x="2502918" y="7403231"/>
            <a:ext cx="0" cy="548640"/>
          </a:xfrm>
          <a:prstGeom prst="straightConnector1">
            <a:avLst/>
          </a:prstGeom>
          <a:ln w="76200">
            <a:solidFill>
              <a:schemeClr val="accent3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DB1FD213-75FC-EC8B-F610-7CD69C298E71}"/>
              </a:ext>
            </a:extLst>
          </p:cNvPr>
          <p:cNvCxnSpPr>
            <a:cxnSpLocks/>
          </p:cNvCxnSpPr>
          <p:nvPr/>
        </p:nvCxnSpPr>
        <p:spPr>
          <a:xfrm>
            <a:off x="874657" y="3362610"/>
            <a:ext cx="0" cy="504570"/>
          </a:xfrm>
          <a:prstGeom prst="straightConnector1">
            <a:avLst/>
          </a:prstGeom>
          <a:ln w="76200">
            <a:solidFill>
              <a:schemeClr val="accent3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15F05976-0924-3658-4A8F-BE15FFC32779}"/>
              </a:ext>
            </a:extLst>
          </p:cNvPr>
          <p:cNvCxnSpPr>
            <a:cxnSpLocks/>
          </p:cNvCxnSpPr>
          <p:nvPr/>
        </p:nvCxnSpPr>
        <p:spPr>
          <a:xfrm>
            <a:off x="877110" y="4514089"/>
            <a:ext cx="0" cy="504570"/>
          </a:xfrm>
          <a:prstGeom prst="straightConnector1">
            <a:avLst/>
          </a:prstGeom>
          <a:ln w="76200">
            <a:solidFill>
              <a:schemeClr val="accent3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99365DCD-9B5F-8165-44D0-772B52EB5348}"/>
              </a:ext>
            </a:extLst>
          </p:cNvPr>
          <p:cNvCxnSpPr>
            <a:cxnSpLocks/>
          </p:cNvCxnSpPr>
          <p:nvPr/>
        </p:nvCxnSpPr>
        <p:spPr>
          <a:xfrm>
            <a:off x="852844" y="5666501"/>
            <a:ext cx="0" cy="1082020"/>
          </a:xfrm>
          <a:prstGeom prst="straightConnector1">
            <a:avLst/>
          </a:prstGeom>
          <a:ln w="76200">
            <a:solidFill>
              <a:schemeClr val="accent3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2FAA13C9-449F-0AD3-D652-A880C18639B4}"/>
              </a:ext>
            </a:extLst>
          </p:cNvPr>
          <p:cNvSpPr txBox="1"/>
          <p:nvPr/>
        </p:nvSpPr>
        <p:spPr>
          <a:xfrm>
            <a:off x="914884" y="4532032"/>
            <a:ext cx="1597502" cy="461665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i="1" dirty="0"/>
              <a:t>Goal: within 2 weeks of User hands-on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10190936-EE58-B3AA-D3C2-5B5091A04798}"/>
              </a:ext>
            </a:extLst>
          </p:cNvPr>
          <p:cNvSpPr txBox="1"/>
          <p:nvPr/>
        </p:nvSpPr>
        <p:spPr>
          <a:xfrm>
            <a:off x="935617" y="7501144"/>
            <a:ext cx="1597502" cy="276999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b="1" i="1" dirty="0">
                <a:solidFill>
                  <a:schemeClr val="accent6">
                    <a:lumMod val="75000"/>
                  </a:schemeClr>
                </a:solidFill>
              </a:rPr>
              <a:t>Recommended</a:t>
            </a: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328029F8-2987-077A-21A1-58493303396B}"/>
              </a:ext>
            </a:extLst>
          </p:cNvPr>
          <p:cNvCxnSpPr>
            <a:cxnSpLocks/>
          </p:cNvCxnSpPr>
          <p:nvPr/>
        </p:nvCxnSpPr>
        <p:spPr>
          <a:xfrm>
            <a:off x="2696362" y="7078135"/>
            <a:ext cx="421466" cy="0"/>
          </a:xfrm>
          <a:prstGeom prst="line">
            <a:avLst/>
          </a:prstGeom>
          <a:ln w="76200">
            <a:solidFill>
              <a:srgbClr val="0D351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5B93186F-802F-8746-45F5-4D65489D64BC}"/>
              </a:ext>
            </a:extLst>
          </p:cNvPr>
          <p:cNvCxnSpPr>
            <a:cxnSpLocks/>
          </p:cNvCxnSpPr>
          <p:nvPr/>
        </p:nvCxnSpPr>
        <p:spPr>
          <a:xfrm>
            <a:off x="3117830" y="4183695"/>
            <a:ext cx="0" cy="2927650"/>
          </a:xfrm>
          <a:prstGeom prst="line">
            <a:avLst/>
          </a:prstGeom>
          <a:ln w="76200">
            <a:solidFill>
              <a:srgbClr val="0D351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Title 1">
            <a:extLst>
              <a:ext uri="{FF2B5EF4-FFF2-40B4-BE49-F238E27FC236}">
                <a16:creationId xmlns:a16="http://schemas.microsoft.com/office/drawing/2014/main" id="{BCEF19BF-6756-6131-EABE-E2A776B03D21}"/>
              </a:ext>
            </a:extLst>
          </p:cNvPr>
          <p:cNvSpPr txBox="1">
            <a:spLocks/>
          </p:cNvSpPr>
          <p:nvPr/>
        </p:nvSpPr>
        <p:spPr>
          <a:xfrm>
            <a:off x="3539019" y="1912929"/>
            <a:ext cx="3067050" cy="40005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b="1" u="sng" dirty="0"/>
              <a:t>Key to Fees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8E431CC8-9E16-B230-9024-BAF3F2C100DF}"/>
              </a:ext>
            </a:extLst>
          </p:cNvPr>
          <p:cNvSpPr txBox="1"/>
          <p:nvPr/>
        </p:nvSpPr>
        <p:spPr>
          <a:xfrm>
            <a:off x="4018677" y="4123452"/>
            <a:ext cx="2106117" cy="1323439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dirty="0">
                <a:hlinkClick r:id="rId2"/>
              </a:rPr>
              <a:t>CAM SEM resource website</a:t>
            </a:r>
            <a:endParaRPr lang="en-US" sz="2000" dirty="0"/>
          </a:p>
          <a:p>
            <a:pPr algn="ctr"/>
            <a:r>
              <a:rPr lang="en-US" sz="2000" dirty="0"/>
              <a:t>For supporting materials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9650F8D-FA1B-41B2-F00D-5E638B1890BE}"/>
              </a:ext>
            </a:extLst>
          </p:cNvPr>
          <p:cNvSpPr txBox="1"/>
          <p:nvPr/>
        </p:nvSpPr>
        <p:spPr>
          <a:xfrm>
            <a:off x="507745" y="388583"/>
            <a:ext cx="2225195" cy="830997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Safety training and sample prep demo 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(0.5 - 1 hour)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42E4F24D-95E7-5651-640E-F41CD4AF7A94}"/>
              </a:ext>
            </a:extLst>
          </p:cNvPr>
          <p:cNvCxnSpPr>
            <a:cxnSpLocks/>
          </p:cNvCxnSpPr>
          <p:nvPr/>
        </p:nvCxnSpPr>
        <p:spPr>
          <a:xfrm>
            <a:off x="1589715" y="1255227"/>
            <a:ext cx="0" cy="365760"/>
          </a:xfrm>
          <a:prstGeom prst="straightConnector1">
            <a:avLst/>
          </a:prstGeom>
          <a:ln w="76200">
            <a:solidFill>
              <a:schemeClr val="accent3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itle 1">
            <a:extLst>
              <a:ext uri="{FF2B5EF4-FFF2-40B4-BE49-F238E27FC236}">
                <a16:creationId xmlns:a16="http://schemas.microsoft.com/office/drawing/2014/main" id="{AD362FFD-976B-D7E8-6801-8798564842B9}"/>
              </a:ext>
            </a:extLst>
          </p:cNvPr>
          <p:cNvSpPr txBox="1">
            <a:spLocks/>
          </p:cNvSpPr>
          <p:nvPr/>
        </p:nvSpPr>
        <p:spPr>
          <a:xfrm>
            <a:off x="3603264" y="5778860"/>
            <a:ext cx="3067050" cy="40005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u="sng" dirty="0">
                <a:solidFill>
                  <a:schemeClr val="accent6">
                    <a:lumMod val="50000"/>
                  </a:schemeClr>
                </a:solidFill>
              </a:rPr>
              <a:t>Optional modules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25251BEE-245E-3C2F-AC42-5925C36B8B52}"/>
              </a:ext>
            </a:extLst>
          </p:cNvPr>
          <p:cNvSpPr txBox="1"/>
          <p:nvPr/>
        </p:nvSpPr>
        <p:spPr>
          <a:xfrm>
            <a:off x="3987176" y="2811900"/>
            <a:ext cx="2225195" cy="369332"/>
          </a:xfrm>
          <a:prstGeom prst="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3"/>
                </a:solidFill>
              </a:rPr>
              <a:t>Assisted use rate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633AC02A-AE40-DC15-62F4-79BB81A4CEA5}"/>
              </a:ext>
            </a:extLst>
          </p:cNvPr>
          <p:cNvSpPr txBox="1"/>
          <p:nvPr/>
        </p:nvSpPr>
        <p:spPr>
          <a:xfrm>
            <a:off x="4005466" y="3276901"/>
            <a:ext cx="2188619" cy="369332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1"/>
                </a:solidFill>
              </a:rPr>
              <a:t>Self-use rate</a:t>
            </a:r>
          </a:p>
        </p:txBody>
      </p:sp>
      <p:sp>
        <p:nvSpPr>
          <p:cNvPr id="50" name="Rectangle: Rounded Corners 49">
            <a:extLst>
              <a:ext uri="{FF2B5EF4-FFF2-40B4-BE49-F238E27FC236}">
                <a16:creationId xmlns:a16="http://schemas.microsoft.com/office/drawing/2014/main" id="{7B3F7D48-E667-7208-F993-B1F4C7E2DAFD}"/>
              </a:ext>
            </a:extLst>
          </p:cNvPr>
          <p:cNvSpPr/>
          <p:nvPr/>
        </p:nvSpPr>
        <p:spPr>
          <a:xfrm>
            <a:off x="3743792" y="1915571"/>
            <a:ext cx="2711965" cy="194613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: Rounded Corners 54">
            <a:extLst>
              <a:ext uri="{FF2B5EF4-FFF2-40B4-BE49-F238E27FC236}">
                <a16:creationId xmlns:a16="http://schemas.microsoft.com/office/drawing/2014/main" id="{95B23254-4454-5471-55B1-8AFC26CAF65B}"/>
              </a:ext>
            </a:extLst>
          </p:cNvPr>
          <p:cNvSpPr/>
          <p:nvPr/>
        </p:nvSpPr>
        <p:spPr>
          <a:xfrm>
            <a:off x="3746677" y="3978202"/>
            <a:ext cx="2711965" cy="158519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0" name="Picture 59">
            <a:extLst>
              <a:ext uri="{FF2B5EF4-FFF2-40B4-BE49-F238E27FC236}">
                <a16:creationId xmlns:a16="http://schemas.microsoft.com/office/drawing/2014/main" id="{BA5FEB4F-94FF-4CC7-2A41-8008F5C7BE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1068" y="127349"/>
            <a:ext cx="2621285" cy="670561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7EE84E7C-329F-E5FA-F2EF-AF621787EC56}"/>
              </a:ext>
            </a:extLst>
          </p:cNvPr>
          <p:cNvSpPr txBox="1"/>
          <p:nvPr/>
        </p:nvSpPr>
        <p:spPr>
          <a:xfrm>
            <a:off x="3987176" y="2326067"/>
            <a:ext cx="2225195" cy="369332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Sample prep rate</a:t>
            </a:r>
          </a:p>
        </p:txBody>
      </p:sp>
    </p:spTree>
    <p:extLst>
      <p:ext uri="{BB962C8B-B14F-4D97-AF65-F5344CB8AC3E}">
        <p14:creationId xmlns:p14="http://schemas.microsoft.com/office/powerpoint/2010/main" val="16131927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53ADBB-D48E-BA50-1A16-C86F6315F6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38E83BF-FEE9-4349-92A3-D8F65947262C}"/>
              </a:ext>
            </a:extLst>
          </p:cNvPr>
          <p:cNvSpPr/>
          <p:nvPr/>
        </p:nvSpPr>
        <p:spPr>
          <a:xfrm>
            <a:off x="-142086" y="865275"/>
            <a:ext cx="7142172" cy="85353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3E14E66-E1BF-0CB6-AAD5-31F32FB2E5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07095" y="833545"/>
            <a:ext cx="3489233" cy="925566"/>
          </a:xfrm>
          <a:ln>
            <a:noFill/>
          </a:ln>
        </p:spPr>
        <p:txBody>
          <a:bodyPr anchor="ctr">
            <a:noAutofit/>
          </a:bodyPr>
          <a:lstStyle/>
          <a:p>
            <a:r>
              <a:rPr lang="en-US" sz="2500" b="1" dirty="0">
                <a:solidFill>
                  <a:schemeClr val="accent6">
                    <a:lumMod val="50000"/>
                  </a:schemeClr>
                </a:solidFill>
                <a:latin typeface="Metropolis Extra Bold" panose="00000900000000000000" pitchFamily="2" charset="0"/>
                <a:cs typeface="Arial" panose="020B0604020202020204" pitchFamily="34" charset="0"/>
              </a:rPr>
              <a:t>SEM training process </a:t>
            </a:r>
            <a:br>
              <a:rPr lang="en-US" sz="2500" b="1" dirty="0">
                <a:solidFill>
                  <a:schemeClr val="accent6">
                    <a:lumMod val="50000"/>
                  </a:schemeClr>
                </a:solidFill>
                <a:latin typeface="Metropolis Extra Bold" panose="00000900000000000000" pitchFamily="2" charset="0"/>
                <a:cs typeface="Arial" panose="020B0604020202020204" pitchFamily="34" charset="0"/>
              </a:rPr>
            </a:br>
            <a:r>
              <a:rPr lang="en-US" sz="2500" b="1" dirty="0">
                <a:solidFill>
                  <a:schemeClr val="accent6">
                    <a:lumMod val="50000"/>
                  </a:schemeClr>
                </a:solidFill>
                <a:latin typeface="Metropolis Extra Bold" panose="00000900000000000000" pitchFamily="2" charset="0"/>
                <a:cs typeface="Arial" panose="020B0604020202020204" pitchFamily="34" charset="0"/>
              </a:rPr>
              <a:t>(with EDS)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C21055B-8A46-9D1C-5C87-D020A8F65002}"/>
              </a:ext>
            </a:extLst>
          </p:cNvPr>
          <p:cNvSpPr txBox="1"/>
          <p:nvPr/>
        </p:nvSpPr>
        <p:spPr>
          <a:xfrm>
            <a:off x="507745" y="1620987"/>
            <a:ext cx="2225195" cy="646331"/>
          </a:xfrm>
          <a:prstGeom prst="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3"/>
                </a:solidFill>
              </a:rPr>
              <a:t>Intro to the 6610LV or 7500F (2.5 hours)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31595F94-35E5-B16A-5059-764CCCFA6CE6}"/>
              </a:ext>
            </a:extLst>
          </p:cNvPr>
          <p:cNvCxnSpPr>
            <a:cxnSpLocks/>
          </p:cNvCxnSpPr>
          <p:nvPr/>
        </p:nvCxnSpPr>
        <p:spPr>
          <a:xfrm>
            <a:off x="1602053" y="2267318"/>
            <a:ext cx="0" cy="504570"/>
          </a:xfrm>
          <a:prstGeom prst="straightConnector1">
            <a:avLst/>
          </a:prstGeom>
          <a:ln w="76200">
            <a:solidFill>
              <a:schemeClr val="accent3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C0957326-F8A8-037B-7431-60C5D8EAA60D}"/>
              </a:ext>
            </a:extLst>
          </p:cNvPr>
          <p:cNvSpPr txBox="1"/>
          <p:nvPr/>
        </p:nvSpPr>
        <p:spPr>
          <a:xfrm>
            <a:off x="4222389" y="7966655"/>
            <a:ext cx="1828800" cy="707886"/>
          </a:xfrm>
          <a:prstGeom prst="rect">
            <a:avLst/>
          </a:prstGeom>
          <a:solidFill>
            <a:srgbClr val="D9F2D0">
              <a:alpha val="75000"/>
            </a:srgbClr>
          </a:solidFill>
          <a:ln w="19050"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EDS quant </a:t>
            </a:r>
          </a:p>
          <a:p>
            <a:pPr algn="ctr"/>
            <a:r>
              <a:rPr lang="en-US" sz="2000" dirty="0"/>
              <a:t>(1.5 hours)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173760F-2D59-2828-1DEB-B5A7B907C0E7}"/>
              </a:ext>
            </a:extLst>
          </p:cNvPr>
          <p:cNvCxnSpPr>
            <a:cxnSpLocks/>
          </p:cNvCxnSpPr>
          <p:nvPr/>
        </p:nvCxnSpPr>
        <p:spPr>
          <a:xfrm>
            <a:off x="852844" y="6229756"/>
            <a:ext cx="2264984" cy="0"/>
          </a:xfrm>
          <a:prstGeom prst="line">
            <a:avLst/>
          </a:prstGeom>
          <a:ln w="76200">
            <a:solidFill>
              <a:srgbClr val="0D351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EB9D8E88-4B5C-7CFB-2F92-24FDFC3A5587}"/>
              </a:ext>
            </a:extLst>
          </p:cNvPr>
          <p:cNvSpPr txBox="1"/>
          <p:nvPr/>
        </p:nvSpPr>
        <p:spPr>
          <a:xfrm>
            <a:off x="4222389" y="6940597"/>
            <a:ext cx="1828800" cy="707886"/>
          </a:xfrm>
          <a:prstGeom prst="rect">
            <a:avLst/>
          </a:prstGeom>
          <a:solidFill>
            <a:srgbClr val="D9F2D0">
              <a:alpha val="75000"/>
            </a:srgbClr>
          </a:solidFill>
          <a:ln w="19050"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Low-vac mode </a:t>
            </a:r>
          </a:p>
          <a:p>
            <a:pPr algn="ctr"/>
            <a:r>
              <a:rPr lang="en-US" sz="2000" dirty="0"/>
              <a:t>(2 hours)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6E15B8D-0C97-5619-CD97-ECA9CA4F63CA}"/>
              </a:ext>
            </a:extLst>
          </p:cNvPr>
          <p:cNvSpPr txBox="1"/>
          <p:nvPr/>
        </p:nvSpPr>
        <p:spPr>
          <a:xfrm>
            <a:off x="507745" y="2771888"/>
            <a:ext cx="2225195" cy="584775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Hands on sample prep</a:t>
            </a:r>
          </a:p>
          <a:p>
            <a:pPr algn="ctr"/>
            <a:r>
              <a:rPr lang="en-US" sz="1600" dirty="0"/>
              <a:t>(</a:t>
            </a:r>
            <a:r>
              <a:rPr lang="en-US" sz="1600"/>
              <a:t>1 hour or less)</a:t>
            </a:r>
            <a:endParaRPr lang="en-US" sz="16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5A0B8F7-DB95-23D6-6A94-32595ACFA326}"/>
              </a:ext>
            </a:extLst>
          </p:cNvPr>
          <p:cNvSpPr txBox="1"/>
          <p:nvPr/>
        </p:nvSpPr>
        <p:spPr>
          <a:xfrm>
            <a:off x="507745" y="3867180"/>
            <a:ext cx="2225195" cy="646331"/>
          </a:xfrm>
          <a:prstGeom prst="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3"/>
                </a:solidFill>
              </a:rPr>
              <a:t>User hands-on</a:t>
            </a:r>
          </a:p>
          <a:p>
            <a:pPr algn="ctr"/>
            <a:r>
              <a:rPr lang="en-US" dirty="0">
                <a:solidFill>
                  <a:schemeClr val="accent3"/>
                </a:solidFill>
              </a:rPr>
              <a:t>(2.5 hours)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7F36AE47-F6D6-C49B-6B5B-8414DF4DCC09}"/>
              </a:ext>
            </a:extLst>
          </p:cNvPr>
          <p:cNvCxnSpPr>
            <a:cxnSpLocks/>
          </p:cNvCxnSpPr>
          <p:nvPr/>
        </p:nvCxnSpPr>
        <p:spPr>
          <a:xfrm>
            <a:off x="11001549" y="2738079"/>
            <a:ext cx="0" cy="1712363"/>
          </a:xfrm>
          <a:prstGeom prst="straightConnector1">
            <a:avLst/>
          </a:prstGeom>
          <a:ln w="76200">
            <a:solidFill>
              <a:schemeClr val="accent3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48F24426-D479-2FC0-3EA7-FE92FD41D8F1}"/>
              </a:ext>
            </a:extLst>
          </p:cNvPr>
          <p:cNvSpPr txBox="1"/>
          <p:nvPr/>
        </p:nvSpPr>
        <p:spPr>
          <a:xfrm>
            <a:off x="507745" y="5020170"/>
            <a:ext cx="2188619" cy="646331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1"/>
                </a:solidFill>
              </a:rPr>
              <a:t>Supervised start</a:t>
            </a:r>
          </a:p>
          <a:p>
            <a:pPr algn="ctr"/>
            <a:r>
              <a:rPr lang="en-US" dirty="0">
                <a:solidFill>
                  <a:schemeClr val="accent1"/>
                </a:solidFill>
              </a:rPr>
              <a:t>(checkout)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70C7BBD-338B-2D26-8E4D-635E2C2DAE04}"/>
              </a:ext>
            </a:extLst>
          </p:cNvPr>
          <p:cNvSpPr txBox="1"/>
          <p:nvPr/>
        </p:nvSpPr>
        <p:spPr>
          <a:xfrm>
            <a:off x="905416" y="3381131"/>
            <a:ext cx="1597502" cy="461665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i="1" dirty="0"/>
              <a:t>Goal: within 2 weeks of Intro training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92857AAE-F1C1-D4F3-EA00-AF29C69EC1F2}"/>
              </a:ext>
            </a:extLst>
          </p:cNvPr>
          <p:cNvCxnSpPr>
            <a:cxnSpLocks/>
          </p:cNvCxnSpPr>
          <p:nvPr/>
        </p:nvCxnSpPr>
        <p:spPr>
          <a:xfrm>
            <a:off x="8118171" y="4819426"/>
            <a:ext cx="937205" cy="0"/>
          </a:xfrm>
          <a:prstGeom prst="line">
            <a:avLst/>
          </a:prstGeom>
          <a:ln w="76200">
            <a:solidFill>
              <a:srgbClr val="0D351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4BE313B5-4124-6488-61A9-62CDB73A1F5E}"/>
              </a:ext>
            </a:extLst>
          </p:cNvPr>
          <p:cNvCxnSpPr>
            <a:cxnSpLocks/>
          </p:cNvCxnSpPr>
          <p:nvPr/>
        </p:nvCxnSpPr>
        <p:spPr>
          <a:xfrm flipV="1">
            <a:off x="8155944" y="3732926"/>
            <a:ext cx="0" cy="1086500"/>
          </a:xfrm>
          <a:prstGeom prst="straightConnector1">
            <a:avLst/>
          </a:prstGeom>
          <a:ln w="76200">
            <a:solidFill>
              <a:schemeClr val="accent3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CCB02555-B4F6-F395-C271-2DB37464DF7D}"/>
              </a:ext>
            </a:extLst>
          </p:cNvPr>
          <p:cNvCxnSpPr>
            <a:cxnSpLocks/>
          </p:cNvCxnSpPr>
          <p:nvPr/>
        </p:nvCxnSpPr>
        <p:spPr>
          <a:xfrm flipH="1">
            <a:off x="7011548" y="4819426"/>
            <a:ext cx="1101916" cy="0"/>
          </a:xfrm>
          <a:prstGeom prst="straightConnector1">
            <a:avLst/>
          </a:prstGeom>
          <a:ln w="76200">
            <a:solidFill>
              <a:schemeClr val="accent3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6D44E98B-8424-2B3F-499C-36A20588283B}"/>
              </a:ext>
            </a:extLst>
          </p:cNvPr>
          <p:cNvSpPr txBox="1"/>
          <p:nvPr/>
        </p:nvSpPr>
        <p:spPr>
          <a:xfrm>
            <a:off x="758137" y="5701292"/>
            <a:ext cx="1687833" cy="461665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i="1" dirty="0"/>
              <a:t>Cleared for independent trial?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4C1D72B-51AD-1912-8EAC-A61A3437DD67}"/>
              </a:ext>
            </a:extLst>
          </p:cNvPr>
          <p:cNvSpPr txBox="1"/>
          <p:nvPr/>
        </p:nvSpPr>
        <p:spPr>
          <a:xfrm>
            <a:off x="2124888" y="5933539"/>
            <a:ext cx="831578" cy="276999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FF0000"/>
                </a:solidFill>
              </a:rPr>
              <a:t>NO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34C0637-234A-B8F1-99ED-E2C392B75CA0}"/>
              </a:ext>
            </a:extLst>
          </p:cNvPr>
          <p:cNvSpPr txBox="1"/>
          <p:nvPr/>
        </p:nvSpPr>
        <p:spPr>
          <a:xfrm>
            <a:off x="758137" y="6357736"/>
            <a:ext cx="831578" cy="276999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accent6">
                    <a:lumMod val="75000"/>
                  </a:schemeClr>
                </a:solidFill>
              </a:rPr>
              <a:t>YES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BE0C455-63DB-9635-8B08-331B3F0159FC}"/>
              </a:ext>
            </a:extLst>
          </p:cNvPr>
          <p:cNvSpPr txBox="1"/>
          <p:nvPr/>
        </p:nvSpPr>
        <p:spPr>
          <a:xfrm>
            <a:off x="507743" y="6742597"/>
            <a:ext cx="2188619" cy="646331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1"/>
                </a:solidFill>
              </a:rPr>
              <a:t>Regular hours independent use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9773043-D7D2-FB03-4826-965AED5B6F29}"/>
              </a:ext>
            </a:extLst>
          </p:cNvPr>
          <p:cNvSpPr txBox="1"/>
          <p:nvPr/>
        </p:nvSpPr>
        <p:spPr>
          <a:xfrm>
            <a:off x="1399788" y="7966655"/>
            <a:ext cx="2225195" cy="707886"/>
          </a:xfrm>
          <a:prstGeom prst="rect">
            <a:avLst/>
          </a:prstGeom>
          <a:solidFill>
            <a:srgbClr val="D9F2D0"/>
          </a:solidFill>
          <a:ln w="19050"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Image optimizing</a:t>
            </a:r>
          </a:p>
          <a:p>
            <a:pPr algn="ctr"/>
            <a:r>
              <a:rPr lang="en-US" sz="2000" dirty="0"/>
              <a:t>(2 hours)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8354046B-A39D-5D76-6BDA-A7533DB3F9CE}"/>
              </a:ext>
            </a:extLst>
          </p:cNvPr>
          <p:cNvCxnSpPr>
            <a:cxnSpLocks/>
          </p:cNvCxnSpPr>
          <p:nvPr/>
        </p:nvCxnSpPr>
        <p:spPr>
          <a:xfrm flipH="1">
            <a:off x="2715488" y="4218265"/>
            <a:ext cx="415789" cy="0"/>
          </a:xfrm>
          <a:prstGeom prst="straightConnector1">
            <a:avLst/>
          </a:prstGeom>
          <a:ln w="76200">
            <a:solidFill>
              <a:schemeClr val="accent3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C6F3FC89-C2A1-C79C-99C0-42F3EB1A6DB9}"/>
              </a:ext>
            </a:extLst>
          </p:cNvPr>
          <p:cNvCxnSpPr>
            <a:cxnSpLocks/>
          </p:cNvCxnSpPr>
          <p:nvPr/>
        </p:nvCxnSpPr>
        <p:spPr>
          <a:xfrm flipV="1">
            <a:off x="8163717" y="1388798"/>
            <a:ext cx="0" cy="1699663"/>
          </a:xfrm>
          <a:prstGeom prst="straightConnector1">
            <a:avLst/>
          </a:prstGeom>
          <a:ln w="76200">
            <a:solidFill>
              <a:schemeClr val="accent3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C63ECACF-72FB-A189-C2F1-3DD72F5545AD}"/>
              </a:ext>
            </a:extLst>
          </p:cNvPr>
          <p:cNvSpPr txBox="1"/>
          <p:nvPr/>
        </p:nvSpPr>
        <p:spPr>
          <a:xfrm>
            <a:off x="1440637" y="6318400"/>
            <a:ext cx="1741161" cy="461665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i="1" dirty="0"/>
              <a:t>If more than </a:t>
            </a:r>
          </a:p>
          <a:p>
            <a:pPr algn="ctr"/>
            <a:r>
              <a:rPr lang="en-US" sz="1200" i="1" dirty="0"/>
              <a:t>2 months w/o use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0C1570EA-C1BD-DF10-E479-F4894A0CA85D}"/>
              </a:ext>
            </a:extLst>
          </p:cNvPr>
          <p:cNvCxnSpPr>
            <a:cxnSpLocks/>
          </p:cNvCxnSpPr>
          <p:nvPr/>
        </p:nvCxnSpPr>
        <p:spPr>
          <a:xfrm>
            <a:off x="2502918" y="7403231"/>
            <a:ext cx="0" cy="548640"/>
          </a:xfrm>
          <a:prstGeom prst="straightConnector1">
            <a:avLst/>
          </a:prstGeom>
          <a:ln w="76200">
            <a:solidFill>
              <a:schemeClr val="accent3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42850F26-7C7E-D503-CA05-E5B873C0FEA7}"/>
              </a:ext>
            </a:extLst>
          </p:cNvPr>
          <p:cNvCxnSpPr>
            <a:cxnSpLocks/>
          </p:cNvCxnSpPr>
          <p:nvPr/>
        </p:nvCxnSpPr>
        <p:spPr>
          <a:xfrm>
            <a:off x="874657" y="3362610"/>
            <a:ext cx="0" cy="504570"/>
          </a:xfrm>
          <a:prstGeom prst="straightConnector1">
            <a:avLst/>
          </a:prstGeom>
          <a:ln w="76200">
            <a:solidFill>
              <a:schemeClr val="accent3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42A7F234-53CA-165A-08E0-EB0DCD3F83DD}"/>
              </a:ext>
            </a:extLst>
          </p:cNvPr>
          <p:cNvCxnSpPr>
            <a:cxnSpLocks/>
          </p:cNvCxnSpPr>
          <p:nvPr/>
        </p:nvCxnSpPr>
        <p:spPr>
          <a:xfrm>
            <a:off x="877110" y="4514089"/>
            <a:ext cx="0" cy="504570"/>
          </a:xfrm>
          <a:prstGeom prst="straightConnector1">
            <a:avLst/>
          </a:prstGeom>
          <a:ln w="76200">
            <a:solidFill>
              <a:schemeClr val="accent3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2D1D6060-B0AB-BFC6-2E74-F373EE75E1A8}"/>
              </a:ext>
            </a:extLst>
          </p:cNvPr>
          <p:cNvCxnSpPr>
            <a:cxnSpLocks/>
          </p:cNvCxnSpPr>
          <p:nvPr/>
        </p:nvCxnSpPr>
        <p:spPr>
          <a:xfrm>
            <a:off x="852844" y="5666501"/>
            <a:ext cx="0" cy="1082020"/>
          </a:xfrm>
          <a:prstGeom prst="straightConnector1">
            <a:avLst/>
          </a:prstGeom>
          <a:ln w="76200">
            <a:solidFill>
              <a:schemeClr val="accent3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F52CCEE0-D932-8427-BB32-244B50B5C9BC}"/>
              </a:ext>
            </a:extLst>
          </p:cNvPr>
          <p:cNvSpPr txBox="1"/>
          <p:nvPr/>
        </p:nvSpPr>
        <p:spPr>
          <a:xfrm>
            <a:off x="914884" y="4532032"/>
            <a:ext cx="1597502" cy="461665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i="1" dirty="0"/>
              <a:t>Goal: within 2 weeks of User hands-on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0FD7589A-221E-FCE6-6249-E9C5090F7F21}"/>
              </a:ext>
            </a:extLst>
          </p:cNvPr>
          <p:cNvSpPr txBox="1"/>
          <p:nvPr/>
        </p:nvSpPr>
        <p:spPr>
          <a:xfrm>
            <a:off x="935617" y="7501144"/>
            <a:ext cx="1597502" cy="276999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b="1" i="1" dirty="0">
                <a:solidFill>
                  <a:schemeClr val="accent6">
                    <a:lumMod val="75000"/>
                  </a:schemeClr>
                </a:solidFill>
              </a:rPr>
              <a:t>Recommended</a:t>
            </a: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7F992B9A-0A62-CB77-86D1-EAC514EEE9ED}"/>
              </a:ext>
            </a:extLst>
          </p:cNvPr>
          <p:cNvCxnSpPr>
            <a:cxnSpLocks/>
          </p:cNvCxnSpPr>
          <p:nvPr/>
        </p:nvCxnSpPr>
        <p:spPr>
          <a:xfrm>
            <a:off x="2696362" y="7078135"/>
            <a:ext cx="421466" cy="0"/>
          </a:xfrm>
          <a:prstGeom prst="line">
            <a:avLst/>
          </a:prstGeom>
          <a:ln w="76200">
            <a:solidFill>
              <a:srgbClr val="0D351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C593F56C-BA2C-2251-F88F-8848B4707EB4}"/>
              </a:ext>
            </a:extLst>
          </p:cNvPr>
          <p:cNvCxnSpPr>
            <a:cxnSpLocks/>
          </p:cNvCxnSpPr>
          <p:nvPr/>
        </p:nvCxnSpPr>
        <p:spPr>
          <a:xfrm>
            <a:off x="3117830" y="4183695"/>
            <a:ext cx="0" cy="2927650"/>
          </a:xfrm>
          <a:prstGeom prst="line">
            <a:avLst/>
          </a:prstGeom>
          <a:ln w="76200">
            <a:solidFill>
              <a:srgbClr val="0D351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Title 1">
            <a:extLst>
              <a:ext uri="{FF2B5EF4-FFF2-40B4-BE49-F238E27FC236}">
                <a16:creationId xmlns:a16="http://schemas.microsoft.com/office/drawing/2014/main" id="{5EEE6C28-59B6-8488-C40D-0E8F37B15800}"/>
              </a:ext>
            </a:extLst>
          </p:cNvPr>
          <p:cNvSpPr txBox="1">
            <a:spLocks/>
          </p:cNvSpPr>
          <p:nvPr/>
        </p:nvSpPr>
        <p:spPr>
          <a:xfrm>
            <a:off x="3539019" y="1912929"/>
            <a:ext cx="3067050" cy="40005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b="1" u="sng" dirty="0"/>
              <a:t>Key to Fees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B690C83F-E521-D72C-6E3E-0C0A597E8394}"/>
              </a:ext>
            </a:extLst>
          </p:cNvPr>
          <p:cNvSpPr txBox="1"/>
          <p:nvPr/>
        </p:nvSpPr>
        <p:spPr>
          <a:xfrm>
            <a:off x="4018677" y="4123452"/>
            <a:ext cx="2106117" cy="1323439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dirty="0">
                <a:hlinkClick r:id="rId2"/>
              </a:rPr>
              <a:t>CAM SEM resource website</a:t>
            </a:r>
            <a:endParaRPr lang="en-US" sz="2000" dirty="0"/>
          </a:p>
          <a:p>
            <a:pPr algn="ctr"/>
            <a:r>
              <a:rPr lang="en-US" sz="2000" dirty="0"/>
              <a:t>For supporting materials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67F3E3D-5915-9535-53D8-A50481897C3F}"/>
              </a:ext>
            </a:extLst>
          </p:cNvPr>
          <p:cNvSpPr txBox="1"/>
          <p:nvPr/>
        </p:nvSpPr>
        <p:spPr>
          <a:xfrm>
            <a:off x="507745" y="388583"/>
            <a:ext cx="2225195" cy="830997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Safety training and sample prep demo 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(0.5 - 1 hour)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0FCD1027-A795-4142-716D-A36155B1545D}"/>
              </a:ext>
            </a:extLst>
          </p:cNvPr>
          <p:cNvCxnSpPr>
            <a:cxnSpLocks/>
          </p:cNvCxnSpPr>
          <p:nvPr/>
        </p:nvCxnSpPr>
        <p:spPr>
          <a:xfrm>
            <a:off x="1589715" y="1255227"/>
            <a:ext cx="0" cy="365760"/>
          </a:xfrm>
          <a:prstGeom prst="straightConnector1">
            <a:avLst/>
          </a:prstGeom>
          <a:ln w="76200">
            <a:solidFill>
              <a:schemeClr val="accent3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itle 1">
            <a:extLst>
              <a:ext uri="{FF2B5EF4-FFF2-40B4-BE49-F238E27FC236}">
                <a16:creationId xmlns:a16="http://schemas.microsoft.com/office/drawing/2014/main" id="{381A5C20-84DD-E665-6980-F2677D99E497}"/>
              </a:ext>
            </a:extLst>
          </p:cNvPr>
          <p:cNvSpPr txBox="1">
            <a:spLocks/>
          </p:cNvSpPr>
          <p:nvPr/>
        </p:nvSpPr>
        <p:spPr>
          <a:xfrm>
            <a:off x="3624983" y="6381461"/>
            <a:ext cx="3067050" cy="40005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u="sng" dirty="0">
                <a:solidFill>
                  <a:schemeClr val="accent6">
                    <a:lumMod val="50000"/>
                  </a:schemeClr>
                </a:solidFill>
              </a:rPr>
              <a:t>Optional modules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2F9CCD2D-A44D-C2AF-8855-804B83C85C9F}"/>
              </a:ext>
            </a:extLst>
          </p:cNvPr>
          <p:cNvSpPr txBox="1"/>
          <p:nvPr/>
        </p:nvSpPr>
        <p:spPr>
          <a:xfrm>
            <a:off x="3987176" y="2811900"/>
            <a:ext cx="2225195" cy="369332"/>
          </a:xfrm>
          <a:prstGeom prst="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3"/>
                </a:solidFill>
              </a:rPr>
              <a:t>Assisted use rate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8B084828-8A62-291F-D7FD-832042206A75}"/>
              </a:ext>
            </a:extLst>
          </p:cNvPr>
          <p:cNvSpPr txBox="1"/>
          <p:nvPr/>
        </p:nvSpPr>
        <p:spPr>
          <a:xfrm>
            <a:off x="4005466" y="3276901"/>
            <a:ext cx="2188619" cy="369332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1"/>
                </a:solidFill>
              </a:rPr>
              <a:t>Self-use rate</a:t>
            </a:r>
          </a:p>
        </p:txBody>
      </p:sp>
      <p:sp>
        <p:nvSpPr>
          <p:cNvPr id="50" name="Rectangle: Rounded Corners 49">
            <a:extLst>
              <a:ext uri="{FF2B5EF4-FFF2-40B4-BE49-F238E27FC236}">
                <a16:creationId xmlns:a16="http://schemas.microsoft.com/office/drawing/2014/main" id="{7BA857CD-18C1-925F-89C8-C44F7FA8EF68}"/>
              </a:ext>
            </a:extLst>
          </p:cNvPr>
          <p:cNvSpPr/>
          <p:nvPr/>
        </p:nvSpPr>
        <p:spPr>
          <a:xfrm>
            <a:off x="3743792" y="1915571"/>
            <a:ext cx="2711965" cy="194613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: Rounded Corners 54">
            <a:extLst>
              <a:ext uri="{FF2B5EF4-FFF2-40B4-BE49-F238E27FC236}">
                <a16:creationId xmlns:a16="http://schemas.microsoft.com/office/drawing/2014/main" id="{DBCE528B-01B8-F28A-A6A2-44292D7A0856}"/>
              </a:ext>
            </a:extLst>
          </p:cNvPr>
          <p:cNvSpPr/>
          <p:nvPr/>
        </p:nvSpPr>
        <p:spPr>
          <a:xfrm>
            <a:off x="3746677" y="3978202"/>
            <a:ext cx="2711965" cy="158519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0" name="Picture 59">
            <a:extLst>
              <a:ext uri="{FF2B5EF4-FFF2-40B4-BE49-F238E27FC236}">
                <a16:creationId xmlns:a16="http://schemas.microsoft.com/office/drawing/2014/main" id="{3ADF3590-1A5F-2EE7-0572-EB412700A3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1068" y="127349"/>
            <a:ext cx="2621285" cy="670561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AA343E25-9EE1-DC6D-4D9B-FB2AE7BB6DF3}"/>
              </a:ext>
            </a:extLst>
          </p:cNvPr>
          <p:cNvSpPr txBox="1"/>
          <p:nvPr/>
        </p:nvSpPr>
        <p:spPr>
          <a:xfrm>
            <a:off x="3987176" y="2326067"/>
            <a:ext cx="2225195" cy="369332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Sample prep rate</a:t>
            </a:r>
          </a:p>
        </p:txBody>
      </p:sp>
    </p:spTree>
    <p:extLst>
      <p:ext uri="{BB962C8B-B14F-4D97-AF65-F5344CB8AC3E}">
        <p14:creationId xmlns:p14="http://schemas.microsoft.com/office/powerpoint/2010/main" val="3850784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F17206742BD1A43923209AAD07A7CC9" ma:contentTypeVersion="11" ma:contentTypeDescription="Create a new document." ma:contentTypeScope="" ma:versionID="d2c7abd78bdc96d052a40ebb23c942d3">
  <xsd:schema xmlns:xsd="http://www.w3.org/2001/XMLSchema" xmlns:xs="http://www.w3.org/2001/XMLSchema" xmlns:p="http://schemas.microsoft.com/office/2006/metadata/properties" xmlns:ns2="fd79d61b-4b86-47a7-a639-c0ca5523c2f2" targetNamespace="http://schemas.microsoft.com/office/2006/metadata/properties" ma:root="true" ma:fieldsID="285dadf2a239098656f1d0f5c958d47f" ns2:_="">
    <xsd:import namespace="fd79d61b-4b86-47a7-a639-c0ca5523c2f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2:MediaServiceOCR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d79d61b-4b86-47a7-a639-c0ca5523c2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0ad816ea-8460-453a-b1af-cd753e23c00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18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fd79d61b-4b86-47a7-a639-c0ca5523c2f2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D09A2574-85A2-4436-9B29-8B41A8FA9AC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90F9799-FD63-4364-B39D-8E0C6BDE67E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d79d61b-4b86-47a7-a639-c0ca5523c2f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FBA8958-05FB-4972-98D8-81A2C9CD83E0}">
  <ds:schemaRefs>
    <ds:schemaRef ds:uri="http://purl.org/dc/terms/"/>
    <ds:schemaRef ds:uri="http://purl.org/dc/elements/1.1/"/>
    <ds:schemaRef ds:uri="fd79d61b-4b86-47a7-a639-c0ca5523c2f2"/>
    <ds:schemaRef ds:uri="http://purl.org/dc/dcmitype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Metadata/LabelInfo.xml><?xml version="1.0" encoding="utf-8"?>
<clbl:labelList xmlns:clbl="http://schemas.microsoft.com/office/2020/mipLabelMetadata">
  <clbl:label id="{22177130-642f-41d9-9211-74237ad5687d}" enabled="0" method="" siteId="{22177130-642f-41d9-9211-74237ad5687d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292</TotalTime>
  <Words>259</Words>
  <Application>Microsoft Macintosh PowerPoint</Application>
  <PresentationFormat>On-screen Show (4:3)</PresentationFormat>
  <Paragraphs>66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Aptos</vt:lpstr>
      <vt:lpstr>Aptos Display</vt:lpstr>
      <vt:lpstr>Arial</vt:lpstr>
      <vt:lpstr>Metropolis Extra Bold</vt:lpstr>
      <vt:lpstr>Office Theme</vt:lpstr>
      <vt:lpstr>SEM training process  (Imaging only)</vt:lpstr>
      <vt:lpstr>SEM training process  (with EDS)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Madden, Andy</dc:creator>
  <cp:lastModifiedBy>Elwood Madden, Andy</cp:lastModifiedBy>
  <cp:revision>1</cp:revision>
  <cp:lastPrinted>2026-08-20T15:40:09Z</cp:lastPrinted>
  <dcterms:created xsi:type="dcterms:W3CDTF">2026-06-23T18:12:02Z</dcterms:created>
  <dcterms:modified xsi:type="dcterms:W3CDTF">2026-10-16T02:01:52Z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0x010100CF17206742BD1A43923209AAD07A7CC9</vt:lpwstr>
  </property>
  <property fmtid="{D5CDD505-2E9C-101B-9397-08002B2CF9AE}" pid="3" name="MediaServiceImageTags">
    <vt:lpwstr/>
  </property>
  <property fmtid="{D5CDD505-2E9C-101B-9397-08002B2CF9AE}" pid="4" name="xd_ProgID">
    <vt:lpwstr/>
  </property>
  <property fmtid="{D5CDD505-2E9C-101B-9397-08002B2CF9AE}" pid="5" name="ComplianceAssetId">
    <vt:lpwstr/>
  </property>
  <property fmtid="{D5CDD505-2E9C-101B-9397-08002B2CF9AE}" pid="6" name="TemplateUrl">
    <vt:lpwstr/>
  </property>
  <property fmtid="{D5CDD505-2E9C-101B-9397-08002B2CF9AE}" pid="7" name="_ExtendedDescription">
    <vt:lpwstr/>
  </property>
  <property fmtid="{D5CDD505-2E9C-101B-9397-08002B2CF9AE}" pid="8" name="TriggerFlowInfo">
    <vt:lpwstr/>
  </property>
  <property fmtid="{D5CDD505-2E9C-101B-9397-08002B2CF9AE}" pid="9" name="xd_Signature">
    <vt:bool>false</vt:bool>
  </property>
</Properties>
</file>